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2"/>
  </p:notesMasterIdLst>
  <p:sldIdLst>
    <p:sldId id="261" r:id="rId2"/>
    <p:sldId id="327" r:id="rId3"/>
    <p:sldId id="330" r:id="rId4"/>
    <p:sldId id="257" r:id="rId5"/>
    <p:sldId id="259" r:id="rId6"/>
    <p:sldId id="258" r:id="rId7"/>
    <p:sldId id="337" r:id="rId8"/>
    <p:sldId id="342" r:id="rId9"/>
    <p:sldId id="343" r:id="rId10"/>
    <p:sldId id="260" r:id="rId11"/>
    <p:sldId id="263" r:id="rId12"/>
    <p:sldId id="264" r:id="rId13"/>
    <p:sldId id="334" r:id="rId14"/>
    <p:sldId id="357" r:id="rId15"/>
    <p:sldId id="344" r:id="rId16"/>
    <p:sldId id="267" r:id="rId17"/>
    <p:sldId id="358" r:id="rId18"/>
    <p:sldId id="359" r:id="rId19"/>
    <p:sldId id="266" r:id="rId20"/>
    <p:sldId id="333" r:id="rId21"/>
    <p:sldId id="345" r:id="rId22"/>
    <p:sldId id="268" r:id="rId23"/>
    <p:sldId id="346" r:id="rId24"/>
    <p:sldId id="270" r:id="rId25"/>
    <p:sldId id="271" r:id="rId26"/>
    <p:sldId id="320" r:id="rId27"/>
    <p:sldId id="354" r:id="rId28"/>
    <p:sldId id="336" r:id="rId29"/>
    <p:sldId id="331" r:id="rId30"/>
    <p:sldId id="347" r:id="rId31"/>
    <p:sldId id="335" r:id="rId32"/>
    <p:sldId id="277" r:id="rId33"/>
    <p:sldId id="278" r:id="rId34"/>
    <p:sldId id="279" r:id="rId35"/>
    <p:sldId id="348" r:id="rId36"/>
    <p:sldId id="339" r:id="rId37"/>
    <p:sldId id="349" r:id="rId38"/>
    <p:sldId id="340" r:id="rId39"/>
    <p:sldId id="280" r:id="rId40"/>
    <p:sldId id="355" r:id="rId41"/>
    <p:sldId id="338" r:id="rId42"/>
    <p:sldId id="341" r:id="rId43"/>
    <p:sldId id="350" r:id="rId44"/>
    <p:sldId id="318" r:id="rId45"/>
    <p:sldId id="351" r:id="rId46"/>
    <p:sldId id="328" r:id="rId47"/>
    <p:sldId id="360" r:id="rId48"/>
    <p:sldId id="361" r:id="rId49"/>
    <p:sldId id="362" r:id="rId50"/>
    <p:sldId id="363" r:id="rId5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rebuchet MS" pitchFamily="34" charset="0"/>
        <a:ea typeface="+mn-ea"/>
        <a:cs typeface="+mn-cs"/>
      </a:defRPr>
    </a:lvl1pPr>
    <a:lvl2pPr marL="457200" algn="l" rtl="0" eaLnBrk="0" fontAlgn="base" hangingPunct="0">
      <a:spcBef>
        <a:spcPct val="0"/>
      </a:spcBef>
      <a:spcAft>
        <a:spcPct val="0"/>
      </a:spcAft>
      <a:defRPr kern="1200">
        <a:solidFill>
          <a:schemeClr val="tx1"/>
        </a:solidFill>
        <a:latin typeface="Trebuchet MS" pitchFamily="34" charset="0"/>
        <a:ea typeface="+mn-ea"/>
        <a:cs typeface="+mn-cs"/>
      </a:defRPr>
    </a:lvl2pPr>
    <a:lvl3pPr marL="914400" algn="l" rtl="0" eaLnBrk="0" fontAlgn="base" hangingPunct="0">
      <a:spcBef>
        <a:spcPct val="0"/>
      </a:spcBef>
      <a:spcAft>
        <a:spcPct val="0"/>
      </a:spcAft>
      <a:defRPr kern="1200">
        <a:solidFill>
          <a:schemeClr val="tx1"/>
        </a:solidFill>
        <a:latin typeface="Trebuchet MS" pitchFamily="34" charset="0"/>
        <a:ea typeface="+mn-ea"/>
        <a:cs typeface="+mn-cs"/>
      </a:defRPr>
    </a:lvl3pPr>
    <a:lvl4pPr marL="1371600" algn="l" rtl="0" eaLnBrk="0" fontAlgn="base" hangingPunct="0">
      <a:spcBef>
        <a:spcPct val="0"/>
      </a:spcBef>
      <a:spcAft>
        <a:spcPct val="0"/>
      </a:spcAft>
      <a:defRPr kern="1200">
        <a:solidFill>
          <a:schemeClr val="tx1"/>
        </a:solidFill>
        <a:latin typeface="Trebuchet MS" pitchFamily="34" charset="0"/>
        <a:ea typeface="+mn-ea"/>
        <a:cs typeface="+mn-cs"/>
      </a:defRPr>
    </a:lvl4pPr>
    <a:lvl5pPr marL="1828800" algn="l" rtl="0" eaLnBrk="0" fontAlgn="base" hangingPunct="0">
      <a:spcBef>
        <a:spcPct val="0"/>
      </a:spcBef>
      <a:spcAft>
        <a:spcPct val="0"/>
      </a:spcAft>
      <a:defRPr kern="1200">
        <a:solidFill>
          <a:schemeClr val="tx1"/>
        </a:solidFill>
        <a:latin typeface="Trebuchet MS" pitchFamily="34" charset="0"/>
        <a:ea typeface="+mn-ea"/>
        <a:cs typeface="+mn-cs"/>
      </a:defRPr>
    </a:lvl5pPr>
    <a:lvl6pPr marL="2286000" algn="l" defTabSz="914400" rtl="0" eaLnBrk="1" latinLnBrk="0" hangingPunct="1">
      <a:defRPr kern="1200">
        <a:solidFill>
          <a:schemeClr val="tx1"/>
        </a:solidFill>
        <a:latin typeface="Trebuchet MS" pitchFamily="34" charset="0"/>
        <a:ea typeface="+mn-ea"/>
        <a:cs typeface="+mn-cs"/>
      </a:defRPr>
    </a:lvl6pPr>
    <a:lvl7pPr marL="2743200" algn="l" defTabSz="914400" rtl="0" eaLnBrk="1" latinLnBrk="0" hangingPunct="1">
      <a:defRPr kern="1200">
        <a:solidFill>
          <a:schemeClr val="tx1"/>
        </a:solidFill>
        <a:latin typeface="Trebuchet MS" pitchFamily="34" charset="0"/>
        <a:ea typeface="+mn-ea"/>
        <a:cs typeface="+mn-cs"/>
      </a:defRPr>
    </a:lvl7pPr>
    <a:lvl8pPr marL="3200400" algn="l" defTabSz="914400" rtl="0" eaLnBrk="1" latinLnBrk="0" hangingPunct="1">
      <a:defRPr kern="1200">
        <a:solidFill>
          <a:schemeClr val="tx1"/>
        </a:solidFill>
        <a:latin typeface="Trebuchet MS" pitchFamily="34" charset="0"/>
        <a:ea typeface="+mn-ea"/>
        <a:cs typeface="+mn-cs"/>
      </a:defRPr>
    </a:lvl8pPr>
    <a:lvl9pPr marL="3657600" algn="l" defTabSz="914400" rtl="0" eaLnBrk="1" latinLnBrk="0" hangingPunct="1">
      <a:defRPr kern="1200">
        <a:solidFill>
          <a:schemeClr val="tx1"/>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104" y="-9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notesMaster" Target="notesMasters/notesMaster1.xml"/><Relationship Id="rId53" Type="http://schemas.openxmlformats.org/officeDocument/2006/relationships/printerSettings" Target="printerSettings/printerSettings1.bin"/><Relationship Id="rId54" Type="http://schemas.openxmlformats.org/officeDocument/2006/relationships/presProps" Target="presProps.xml"/><Relationship Id="rId55" Type="http://schemas.openxmlformats.org/officeDocument/2006/relationships/viewProps" Target="viewProps.xml"/><Relationship Id="rId56" Type="http://schemas.openxmlformats.org/officeDocument/2006/relationships/theme" Target="theme/theme1.xml"/><Relationship Id="rId57"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52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42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53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53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53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468311D1-F86D-4D1E-8B18-812948123A09}" type="slidenum">
              <a:rPr lang="en-US"/>
              <a:pPr>
                <a:defRPr/>
              </a:pPr>
              <a:t>‹#›</a:t>
            </a:fld>
            <a:endParaRPr lang="en-US"/>
          </a:p>
        </p:txBody>
      </p:sp>
    </p:spTree>
    <p:extLst>
      <p:ext uri="{BB962C8B-B14F-4D97-AF65-F5344CB8AC3E}">
        <p14:creationId xmlns:p14="http://schemas.microsoft.com/office/powerpoint/2010/main" val="10697587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55300" name="Slide Number Placeholder 3"/>
          <p:cNvSpPr>
            <a:spLocks noGrp="1"/>
          </p:cNvSpPr>
          <p:nvPr>
            <p:ph type="sldNum" sz="quarter" idx="5"/>
          </p:nvPr>
        </p:nvSpPr>
        <p:spPr>
          <a:noFill/>
        </p:spPr>
        <p:txBody>
          <a:bodyPr/>
          <a:lstStyle/>
          <a:p>
            <a:fld id="{BA43F33E-E9C1-4197-A37C-8A51BBAA8AA6}" type="slidenum">
              <a:rPr lang="en-US" smtClean="0">
                <a:latin typeface="Arial" pitchFamily="34" charset="0"/>
              </a:rPr>
              <a:pPr/>
              <a:t>1</a:t>
            </a:fld>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64516" name="Slide Number Placeholder 3"/>
          <p:cNvSpPr>
            <a:spLocks noGrp="1"/>
          </p:cNvSpPr>
          <p:nvPr>
            <p:ph type="sldNum" sz="quarter" idx="5"/>
          </p:nvPr>
        </p:nvSpPr>
        <p:spPr>
          <a:noFill/>
        </p:spPr>
        <p:txBody>
          <a:bodyPr/>
          <a:lstStyle/>
          <a:p>
            <a:fld id="{39DE0468-F31E-47C4-A905-DE214C12D2A1}" type="slidenum">
              <a:rPr lang="en-US" smtClean="0">
                <a:latin typeface="Arial" pitchFamily="34" charset="0"/>
              </a:rPr>
              <a:pPr/>
              <a:t>22</a:t>
            </a:fld>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65540" name="Slide Number Placeholder 3"/>
          <p:cNvSpPr>
            <a:spLocks noGrp="1"/>
          </p:cNvSpPr>
          <p:nvPr>
            <p:ph type="sldNum" sz="quarter" idx="5"/>
          </p:nvPr>
        </p:nvSpPr>
        <p:spPr>
          <a:noFill/>
        </p:spPr>
        <p:txBody>
          <a:bodyPr/>
          <a:lstStyle/>
          <a:p>
            <a:fld id="{5FDF693E-BFAE-4933-B32B-E0C704424CD6}" type="slidenum">
              <a:rPr lang="en-US" smtClean="0">
                <a:latin typeface="Arial" pitchFamily="34" charset="0"/>
              </a:rPr>
              <a:pPr/>
              <a:t>24</a:t>
            </a:fld>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66564" name="Slide Number Placeholder 3"/>
          <p:cNvSpPr>
            <a:spLocks noGrp="1"/>
          </p:cNvSpPr>
          <p:nvPr>
            <p:ph type="sldNum" sz="quarter" idx="5"/>
          </p:nvPr>
        </p:nvSpPr>
        <p:spPr>
          <a:noFill/>
        </p:spPr>
        <p:txBody>
          <a:bodyPr/>
          <a:lstStyle/>
          <a:p>
            <a:fld id="{137F1099-6B73-4224-BD78-AF7A40373857}" type="slidenum">
              <a:rPr lang="en-US" smtClean="0">
                <a:latin typeface="Arial" pitchFamily="34" charset="0"/>
              </a:rPr>
              <a:pPr/>
              <a:t>25</a:t>
            </a:fld>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67588" name="Slide Number Placeholder 3"/>
          <p:cNvSpPr>
            <a:spLocks noGrp="1"/>
          </p:cNvSpPr>
          <p:nvPr>
            <p:ph type="sldNum" sz="quarter" idx="5"/>
          </p:nvPr>
        </p:nvSpPr>
        <p:spPr>
          <a:noFill/>
        </p:spPr>
        <p:txBody>
          <a:bodyPr/>
          <a:lstStyle/>
          <a:p>
            <a:fld id="{8C9339CB-81D4-4AEF-A782-822C9BC225E2}" type="slidenum">
              <a:rPr lang="en-US" smtClean="0">
                <a:latin typeface="Arial" pitchFamily="34" charset="0"/>
              </a:rPr>
              <a:pPr/>
              <a:t>32</a:t>
            </a:fld>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68612" name="Slide Number Placeholder 3"/>
          <p:cNvSpPr>
            <a:spLocks noGrp="1"/>
          </p:cNvSpPr>
          <p:nvPr>
            <p:ph type="sldNum" sz="quarter" idx="5"/>
          </p:nvPr>
        </p:nvSpPr>
        <p:spPr>
          <a:noFill/>
        </p:spPr>
        <p:txBody>
          <a:bodyPr/>
          <a:lstStyle/>
          <a:p>
            <a:fld id="{9869E123-D253-4DA5-B095-5D3CE7AA71F8}" type="slidenum">
              <a:rPr lang="en-US" smtClean="0">
                <a:latin typeface="Arial" pitchFamily="34" charset="0"/>
              </a:rPr>
              <a:pPr/>
              <a:t>33</a:t>
            </a:fld>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69636" name="Slide Number Placeholder 3"/>
          <p:cNvSpPr>
            <a:spLocks noGrp="1"/>
          </p:cNvSpPr>
          <p:nvPr>
            <p:ph type="sldNum" sz="quarter" idx="5"/>
          </p:nvPr>
        </p:nvSpPr>
        <p:spPr>
          <a:noFill/>
        </p:spPr>
        <p:txBody>
          <a:bodyPr/>
          <a:lstStyle/>
          <a:p>
            <a:fld id="{07B7BD30-363B-4B7F-B695-5DE262964156}" type="slidenum">
              <a:rPr lang="en-US" smtClean="0">
                <a:latin typeface="Arial" pitchFamily="34" charset="0"/>
              </a:rPr>
              <a:pPr/>
              <a:t>34</a:t>
            </a:fld>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70660" name="Slide Number Placeholder 3"/>
          <p:cNvSpPr>
            <a:spLocks noGrp="1"/>
          </p:cNvSpPr>
          <p:nvPr>
            <p:ph type="sldNum" sz="quarter" idx="5"/>
          </p:nvPr>
        </p:nvSpPr>
        <p:spPr>
          <a:noFill/>
        </p:spPr>
        <p:txBody>
          <a:bodyPr/>
          <a:lstStyle/>
          <a:p>
            <a:fld id="{3121B3BE-81C6-42DD-9EE6-A5B1BFC2B74D}" type="slidenum">
              <a:rPr lang="en-US" smtClean="0">
                <a:latin typeface="Arial" pitchFamily="34" charset="0"/>
              </a:rPr>
              <a:pPr/>
              <a:t>39</a:t>
            </a:fld>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56324" name="Slide Number Placeholder 3"/>
          <p:cNvSpPr>
            <a:spLocks noGrp="1"/>
          </p:cNvSpPr>
          <p:nvPr>
            <p:ph type="sldNum" sz="quarter" idx="5"/>
          </p:nvPr>
        </p:nvSpPr>
        <p:spPr>
          <a:noFill/>
        </p:spPr>
        <p:txBody>
          <a:bodyPr/>
          <a:lstStyle/>
          <a:p>
            <a:fld id="{61F35F35-7D85-43A0-8D15-765B941893AA}" type="slidenum">
              <a:rPr lang="en-US" smtClean="0">
                <a:latin typeface="Arial" pitchFamily="34" charset="0"/>
              </a:rPr>
              <a:pPr/>
              <a:t>4</a:t>
            </a:fld>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57348" name="Slide Number Placeholder 3"/>
          <p:cNvSpPr>
            <a:spLocks noGrp="1"/>
          </p:cNvSpPr>
          <p:nvPr>
            <p:ph type="sldNum" sz="quarter" idx="5"/>
          </p:nvPr>
        </p:nvSpPr>
        <p:spPr>
          <a:noFill/>
        </p:spPr>
        <p:txBody>
          <a:bodyPr/>
          <a:lstStyle/>
          <a:p>
            <a:fld id="{9AE0787C-DF32-4CA0-AE81-050FB3A7943F}" type="slidenum">
              <a:rPr lang="en-US" smtClean="0">
                <a:latin typeface="Arial" pitchFamily="34" charset="0"/>
              </a:rPr>
              <a:pPr/>
              <a:t>5</a:t>
            </a:fld>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58372" name="Slide Number Placeholder 3"/>
          <p:cNvSpPr>
            <a:spLocks noGrp="1"/>
          </p:cNvSpPr>
          <p:nvPr>
            <p:ph type="sldNum" sz="quarter" idx="5"/>
          </p:nvPr>
        </p:nvSpPr>
        <p:spPr>
          <a:noFill/>
        </p:spPr>
        <p:txBody>
          <a:bodyPr/>
          <a:lstStyle/>
          <a:p>
            <a:fld id="{4D34E454-1472-483A-B0AD-DA063BCD5ED0}" type="slidenum">
              <a:rPr lang="en-US" smtClean="0">
                <a:latin typeface="Arial" pitchFamily="34" charset="0"/>
              </a:rPr>
              <a:pPr/>
              <a:t>6</a:t>
            </a:fld>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59396" name="Slide Number Placeholder 3"/>
          <p:cNvSpPr>
            <a:spLocks noGrp="1"/>
          </p:cNvSpPr>
          <p:nvPr>
            <p:ph type="sldNum" sz="quarter" idx="5"/>
          </p:nvPr>
        </p:nvSpPr>
        <p:spPr>
          <a:noFill/>
        </p:spPr>
        <p:txBody>
          <a:bodyPr/>
          <a:lstStyle/>
          <a:p>
            <a:fld id="{ED3C674A-0D8E-44D5-B41A-9BBCA4D7F47D}" type="slidenum">
              <a:rPr lang="en-US" smtClean="0">
                <a:latin typeface="Arial" pitchFamily="34" charset="0"/>
              </a:rPr>
              <a:pPr/>
              <a:t>10</a:t>
            </a:fld>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60420" name="Slide Number Placeholder 3"/>
          <p:cNvSpPr>
            <a:spLocks noGrp="1"/>
          </p:cNvSpPr>
          <p:nvPr>
            <p:ph type="sldNum" sz="quarter" idx="5"/>
          </p:nvPr>
        </p:nvSpPr>
        <p:spPr>
          <a:noFill/>
        </p:spPr>
        <p:txBody>
          <a:bodyPr/>
          <a:lstStyle/>
          <a:p>
            <a:fld id="{D36C5318-CAC5-462F-96D4-11E01F8DAD26}" type="slidenum">
              <a:rPr lang="en-US" smtClean="0">
                <a:latin typeface="Arial" pitchFamily="34" charset="0"/>
              </a:rPr>
              <a:pPr/>
              <a:t>11</a:t>
            </a:fld>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61444" name="Slide Number Placeholder 3"/>
          <p:cNvSpPr>
            <a:spLocks noGrp="1"/>
          </p:cNvSpPr>
          <p:nvPr>
            <p:ph type="sldNum" sz="quarter" idx="5"/>
          </p:nvPr>
        </p:nvSpPr>
        <p:spPr>
          <a:noFill/>
        </p:spPr>
        <p:txBody>
          <a:bodyPr/>
          <a:lstStyle/>
          <a:p>
            <a:fld id="{5ADD4120-6B0D-4816-A41B-3F50589243DB}" type="slidenum">
              <a:rPr lang="en-US" smtClean="0">
                <a:latin typeface="Arial" pitchFamily="34" charset="0"/>
              </a:rPr>
              <a:pPr/>
              <a:t>12</a:t>
            </a:fld>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62468" name="Slide Number Placeholder 3"/>
          <p:cNvSpPr>
            <a:spLocks noGrp="1"/>
          </p:cNvSpPr>
          <p:nvPr>
            <p:ph type="sldNum" sz="quarter" idx="5"/>
          </p:nvPr>
        </p:nvSpPr>
        <p:spPr>
          <a:noFill/>
        </p:spPr>
        <p:txBody>
          <a:bodyPr/>
          <a:lstStyle/>
          <a:p>
            <a:fld id="{30BB92BF-646C-41F5-ABDD-B5CF28A172CF}" type="slidenum">
              <a:rPr lang="en-US" smtClean="0">
                <a:latin typeface="Arial" pitchFamily="34" charset="0"/>
              </a:rPr>
              <a:pPr/>
              <a:t>16</a:t>
            </a:fld>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63492" name="Slide Number Placeholder 3"/>
          <p:cNvSpPr>
            <a:spLocks noGrp="1"/>
          </p:cNvSpPr>
          <p:nvPr>
            <p:ph type="sldNum" sz="quarter" idx="5"/>
          </p:nvPr>
        </p:nvSpPr>
        <p:spPr>
          <a:noFill/>
        </p:spPr>
        <p:txBody>
          <a:bodyPr/>
          <a:lstStyle/>
          <a:p>
            <a:fld id="{233F01A6-58DB-45FA-8E45-29D5137C97BE}" type="slidenum">
              <a:rPr lang="en-US" smtClean="0">
                <a:latin typeface="Arial" pitchFamily="34" charset="0"/>
              </a:rPr>
              <a:pPr/>
              <a:t>19</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3657600" y="2514600"/>
            <a:ext cx="5410200" cy="1371600"/>
          </a:xfrm>
        </p:spPr>
        <p:txBody>
          <a:bodyPr/>
          <a:lstStyle>
            <a:lvl1pPr algn="r">
              <a:defRPr sz="4400"/>
            </a:lvl1pPr>
          </a:lstStyle>
          <a:p>
            <a:r>
              <a:rPr lang="en-US"/>
              <a:t>Click to edit Master title style</a:t>
            </a:r>
          </a:p>
        </p:txBody>
      </p:sp>
      <p:sp>
        <p:nvSpPr>
          <p:cNvPr id="74755" name="Rectangle 3"/>
          <p:cNvSpPr>
            <a:spLocks noGrp="1" noChangeArrowheads="1"/>
          </p:cNvSpPr>
          <p:nvPr>
            <p:ph type="subTitle" idx="1"/>
          </p:nvPr>
        </p:nvSpPr>
        <p:spPr>
          <a:xfrm>
            <a:off x="2895600" y="4267200"/>
            <a:ext cx="6172200" cy="533400"/>
          </a:xfrm>
        </p:spPr>
        <p:txBody>
          <a:bodyPr/>
          <a:lstStyle>
            <a:lvl1pPr marL="0" indent="0" algn="r">
              <a:buFontTx/>
              <a:buNone/>
              <a:defRPr sz="2800"/>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7F76E9F1-A53A-4163-98C5-827F5F70EAA7}"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80FADA-16E6-4E82-9508-810C9024F5FA}"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9950" y="0"/>
            <a:ext cx="192405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47800" y="0"/>
            <a:ext cx="561975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DCA897-419F-4DB3-87B2-A0F51359F491}"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6962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447800" y="838200"/>
            <a:ext cx="37719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838200"/>
            <a:ext cx="37719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3D6D68-8247-421D-A0E5-7E462E4E9F89}"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6962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447800" y="838200"/>
            <a:ext cx="7696200" cy="5638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6522997-A595-46C6-A269-88AE03B76461}"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696200" cy="6858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447800" y="838200"/>
            <a:ext cx="7696200" cy="5638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78DEF3-8C1F-4032-AAE0-05A2D6CA8131}"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1447800" y="0"/>
            <a:ext cx="76962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447800" y="838200"/>
            <a:ext cx="37719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5372100" y="838200"/>
            <a:ext cx="3771900" cy="5638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2119F28-41AD-40B0-A2C4-1DB1BC37E811}"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29174B-EE9C-4359-8ABF-8183FE659F9E}"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CC9FA8C-C3D1-4BFB-8C49-F3E6D673D3D8}"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47800" y="838200"/>
            <a:ext cx="37719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838200"/>
            <a:ext cx="3771900" cy="563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3BE9CB-6CFC-4F2A-9778-4D2678689B20}"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29EA07D-DB47-42AD-8133-5D13F2C36BDE}"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B30484B-D075-40BB-8FE8-2D409BCD637E}"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500E8AC-527A-4280-997F-F4C7C3C7D4C4}"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F56492-03E3-4749-BC59-831ABB3FFBDA}" type="slidenum">
              <a:rPr lang="en-US"/>
              <a:pPr>
                <a:defRPr/>
              </a:pPr>
              <a:t>‹#›</a:t>
            </a:fld>
            <a:endParaRPr lang="en-US"/>
          </a:p>
        </p:txBody>
      </p:sp>
    </p:spTree>
  </p:cSld>
  <p:clrMapOvr>
    <a:masterClrMapping/>
  </p:clrMapOvr>
  <p:transition xmlns:p14="http://schemas.microsoft.com/office/powerpoint/2010/mai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435B16E-BD56-4104-BB87-7F4BDD5FB03A}" type="slidenum">
              <a:rPr lang="en-US"/>
              <a:pPr>
                <a:defRPr/>
              </a:pPr>
              <a:t>‹#›</a:t>
            </a:fld>
            <a:endParaRPr lang="en-US"/>
          </a:p>
        </p:txBody>
      </p:sp>
    </p:spTree>
  </p:cSld>
  <p:clrMapOvr>
    <a:masterClrMapping/>
  </p:clrMapOvr>
  <p:transition xmlns:p14="http://schemas.microsoft.com/office/powerpoint/2010/main">
    <p:fade thruBlk="1"/>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7"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447800" y="0"/>
            <a:ext cx="76962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447800" y="838200"/>
            <a:ext cx="7696200" cy="5638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Impact" pitchFamily="34" charset="0"/>
              </a:defRPr>
            </a:lvl1pPr>
          </a:lstStyle>
          <a:p>
            <a:pPr>
              <a:defRPr/>
            </a:pPr>
            <a:endParaRPr lang="en-US"/>
          </a:p>
        </p:txBody>
      </p:sp>
      <p:sp>
        <p:nvSpPr>
          <p:cNvPr id="73733" name="Rectangle 5"/>
          <p:cNvSpPr>
            <a:spLocks noGrp="1" noChangeArrowheads="1"/>
          </p:cNvSpPr>
          <p:nvPr>
            <p:ph type="ftr" sz="quarter" idx="3"/>
          </p:nvPr>
        </p:nvSpPr>
        <p:spPr bwMode="auto">
          <a:xfrm>
            <a:off x="312420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Impact" pitchFamily="34" charset="0"/>
              </a:defRPr>
            </a:lvl1pPr>
          </a:lstStyle>
          <a:p>
            <a:pPr>
              <a:defRPr/>
            </a:pPr>
            <a:endParaRPr lang="en-US"/>
          </a:p>
        </p:txBody>
      </p:sp>
      <p:sp>
        <p:nvSpPr>
          <p:cNvPr id="73734" name="Rectangle 6"/>
          <p:cNvSpPr>
            <a:spLocks noGrp="1" noChangeArrowheads="1"/>
          </p:cNvSpPr>
          <p:nvPr>
            <p:ph type="sldNum" sz="quarter" idx="4"/>
          </p:nvPr>
        </p:nvSpPr>
        <p:spPr bwMode="auto">
          <a:xfrm>
            <a:off x="72390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Impact" pitchFamily="34" charset="0"/>
              </a:defRPr>
            </a:lvl1pPr>
          </a:lstStyle>
          <a:p>
            <a:pPr>
              <a:defRPr/>
            </a:pPr>
            <a:fld id="{B6F5970F-77B2-4EF7-81A4-84A430B5D831}"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824"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Lst>
  <p:transition xmlns:p14="http://schemas.microsoft.com/office/powerpoint/2010/main">
    <p:fade thruBlk="1"/>
  </p:transition>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Black" pitchFamily="34" charset="0"/>
        </a:defRPr>
      </a:lvl2pPr>
      <a:lvl3pPr algn="l" rtl="0" eaLnBrk="0" fontAlgn="base" hangingPunct="0">
        <a:spcBef>
          <a:spcPct val="0"/>
        </a:spcBef>
        <a:spcAft>
          <a:spcPct val="0"/>
        </a:spcAft>
        <a:defRPr sz="3600">
          <a:solidFill>
            <a:schemeClr val="tx2"/>
          </a:solidFill>
          <a:latin typeface="Arial Black" pitchFamily="34" charset="0"/>
        </a:defRPr>
      </a:lvl3pPr>
      <a:lvl4pPr algn="l" rtl="0" eaLnBrk="0" fontAlgn="base" hangingPunct="0">
        <a:spcBef>
          <a:spcPct val="0"/>
        </a:spcBef>
        <a:spcAft>
          <a:spcPct val="0"/>
        </a:spcAft>
        <a:defRPr sz="3600">
          <a:solidFill>
            <a:schemeClr val="tx2"/>
          </a:solidFill>
          <a:latin typeface="Arial Black" pitchFamily="34" charset="0"/>
        </a:defRPr>
      </a:lvl4pPr>
      <a:lvl5pPr algn="l" rtl="0" eaLnBrk="0" fontAlgn="base" hangingPunct="0">
        <a:spcBef>
          <a:spcPct val="0"/>
        </a:spcBef>
        <a:spcAft>
          <a:spcPct val="0"/>
        </a:spcAft>
        <a:defRPr sz="3600">
          <a:solidFill>
            <a:schemeClr val="tx2"/>
          </a:solidFill>
          <a:latin typeface="Arial Black" pitchFamily="34" charset="0"/>
        </a:defRPr>
      </a:lvl5pPr>
      <a:lvl6pPr marL="457200" algn="l" rtl="0" fontAlgn="base">
        <a:spcBef>
          <a:spcPct val="0"/>
        </a:spcBef>
        <a:spcAft>
          <a:spcPct val="0"/>
        </a:spcAft>
        <a:defRPr sz="3600">
          <a:solidFill>
            <a:schemeClr val="tx2"/>
          </a:solidFill>
          <a:latin typeface="Arial Black" pitchFamily="34" charset="0"/>
        </a:defRPr>
      </a:lvl6pPr>
      <a:lvl7pPr marL="914400" algn="l" rtl="0" fontAlgn="base">
        <a:spcBef>
          <a:spcPct val="0"/>
        </a:spcBef>
        <a:spcAft>
          <a:spcPct val="0"/>
        </a:spcAft>
        <a:defRPr sz="3600">
          <a:solidFill>
            <a:schemeClr val="tx2"/>
          </a:solidFill>
          <a:latin typeface="Arial Black" pitchFamily="34" charset="0"/>
        </a:defRPr>
      </a:lvl7pPr>
      <a:lvl8pPr marL="1371600" algn="l" rtl="0" fontAlgn="base">
        <a:spcBef>
          <a:spcPct val="0"/>
        </a:spcBef>
        <a:spcAft>
          <a:spcPct val="0"/>
        </a:spcAft>
        <a:defRPr sz="3600">
          <a:solidFill>
            <a:schemeClr val="tx2"/>
          </a:solidFill>
          <a:latin typeface="Arial Black" pitchFamily="34" charset="0"/>
        </a:defRPr>
      </a:lvl8pPr>
      <a:lvl9pPr marL="1828800" algn="l" rtl="0" fontAlgn="base">
        <a:spcBef>
          <a:spcPct val="0"/>
        </a:spcBef>
        <a:spcAft>
          <a:spcPct val="0"/>
        </a:spcAft>
        <a:defRPr sz="36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fontAlgn="base">
        <a:spcBef>
          <a:spcPct val="20000"/>
        </a:spcBef>
        <a:spcAft>
          <a:spcPct val="0"/>
        </a:spcAft>
        <a:buChar char="»"/>
        <a:defRPr sz="2000" b="1">
          <a:solidFill>
            <a:schemeClr val="tx1"/>
          </a:solidFill>
          <a:latin typeface="+mn-lt"/>
        </a:defRPr>
      </a:lvl6pPr>
      <a:lvl7pPr marL="2971800" indent="-228600" algn="l" rtl="0" fontAlgn="base">
        <a:spcBef>
          <a:spcPct val="20000"/>
        </a:spcBef>
        <a:spcAft>
          <a:spcPct val="0"/>
        </a:spcAft>
        <a:buChar char="»"/>
        <a:defRPr sz="2000" b="1">
          <a:solidFill>
            <a:schemeClr val="tx1"/>
          </a:solidFill>
          <a:latin typeface="+mn-lt"/>
        </a:defRPr>
      </a:lvl7pPr>
      <a:lvl8pPr marL="3429000" indent="-228600" algn="l" rtl="0" fontAlgn="base">
        <a:spcBef>
          <a:spcPct val="20000"/>
        </a:spcBef>
        <a:spcAft>
          <a:spcPct val="0"/>
        </a:spcAft>
        <a:buChar char="»"/>
        <a:defRPr sz="2000" b="1">
          <a:solidFill>
            <a:schemeClr val="tx1"/>
          </a:solidFill>
          <a:latin typeface="+mn-lt"/>
        </a:defRPr>
      </a:lvl8pPr>
      <a:lvl9pPr marL="3886200" indent="-228600" algn="l" rtl="0" fontAlgn="base">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llpsych.com/disorders/dsm.html"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sphp.org/"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0" y="381000"/>
            <a:ext cx="8763000" cy="3429000"/>
          </a:xfrm>
        </p:spPr>
        <p:txBody>
          <a:bodyPr/>
          <a:lstStyle/>
          <a:p>
            <a:pPr algn="ctr" eaLnBrk="1" hangingPunct="1">
              <a:defRPr/>
            </a:pPr>
            <a:r>
              <a:rPr lang="en-US" sz="4300" dirty="0" smtClean="0">
                <a:solidFill>
                  <a:schemeClr val="tx1"/>
                </a:solidFill>
                <a:effectLst>
                  <a:outerShdw blurRad="38100" dist="38100" dir="2700000" algn="tl">
                    <a:srgbClr val="000000"/>
                  </a:outerShdw>
                </a:effectLst>
                <a:latin typeface="Arial" charset="0"/>
              </a:rPr>
              <a:t/>
            </a:r>
            <a:br>
              <a:rPr lang="en-US" sz="4300" dirty="0" smtClean="0">
                <a:solidFill>
                  <a:schemeClr val="tx1"/>
                </a:solidFill>
                <a:effectLst>
                  <a:outerShdw blurRad="38100" dist="38100" dir="2700000" algn="tl">
                    <a:srgbClr val="000000"/>
                  </a:outerShdw>
                </a:effectLst>
                <a:latin typeface="Arial" charset="0"/>
              </a:rPr>
            </a:br>
            <a:r>
              <a:rPr lang="en-US" sz="1600" i="1" dirty="0" smtClean="0">
                <a:solidFill>
                  <a:schemeClr val="tx1"/>
                </a:solidFill>
                <a:effectLst>
                  <a:outerShdw blurRad="38100" dist="38100" dir="2700000" algn="tl">
                    <a:srgbClr val="000000"/>
                  </a:outerShdw>
                </a:effectLst>
              </a:rPr>
              <a:t/>
            </a:r>
            <a:br>
              <a:rPr lang="en-US" sz="1600" i="1" dirty="0" smtClean="0">
                <a:solidFill>
                  <a:schemeClr val="tx1"/>
                </a:solidFill>
                <a:effectLst>
                  <a:outerShdw blurRad="38100" dist="38100" dir="2700000" algn="tl">
                    <a:srgbClr val="000000"/>
                  </a:outerShdw>
                </a:effectLst>
              </a:rPr>
            </a:br>
            <a:r>
              <a:rPr lang="en-US" sz="4800" dirty="0" smtClean="0">
                <a:solidFill>
                  <a:schemeClr val="tx1"/>
                </a:solidFill>
              </a:rPr>
              <a:t>When the Healer Needs Healing: </a:t>
            </a:r>
            <a:r>
              <a:rPr lang="en-US" sz="4800" smtClean="0">
                <a:solidFill>
                  <a:schemeClr val="tx1"/>
                </a:solidFill>
              </a:rPr>
              <a:t>Impairment in Physicians</a:t>
            </a:r>
            <a:r>
              <a:rPr lang="en-US" sz="4800" dirty="0" smtClean="0"/>
              <a:t/>
            </a:r>
            <a:br>
              <a:rPr lang="en-US" sz="4800" dirty="0" smtClean="0"/>
            </a:br>
            <a:endParaRPr lang="en-US" sz="4500" dirty="0" smtClean="0">
              <a:solidFill>
                <a:schemeClr val="tx1"/>
              </a:solidFill>
              <a:effectLst>
                <a:outerShdw blurRad="38100" dist="38100" dir="2700000" algn="tl">
                  <a:srgbClr val="000000"/>
                </a:outerShdw>
              </a:effectLst>
              <a:latin typeface="Times New Roman" pitchFamily="18" charset="0"/>
            </a:endParaRPr>
          </a:p>
        </p:txBody>
      </p:sp>
      <p:sp>
        <p:nvSpPr>
          <p:cNvPr id="3075" name="Rectangle 4"/>
          <p:cNvSpPr>
            <a:spLocks noChangeArrowheads="1"/>
          </p:cNvSpPr>
          <p:nvPr/>
        </p:nvSpPr>
        <p:spPr bwMode="auto">
          <a:xfrm>
            <a:off x="762000" y="4191000"/>
            <a:ext cx="7353300" cy="3124200"/>
          </a:xfrm>
          <a:prstGeom prst="rect">
            <a:avLst/>
          </a:prstGeom>
          <a:noFill/>
          <a:ln w="9525">
            <a:noFill/>
            <a:miter lim="800000"/>
            <a:headEnd/>
            <a:tailEnd/>
          </a:ln>
        </p:spPr>
        <p:txBody>
          <a:bodyPr/>
          <a:lstStyle/>
          <a:p>
            <a:pPr eaLnBrk="1" hangingPunct="1"/>
            <a:r>
              <a:rPr lang="en-US" sz="3200" b="1" i="1" dirty="0" err="1">
                <a:latin typeface="Times New Roman" pitchFamily="18" charset="0"/>
              </a:rPr>
              <a:t>Elinore</a:t>
            </a:r>
            <a:r>
              <a:rPr lang="en-US" sz="3200" b="1" i="1" dirty="0">
                <a:latin typeface="Times New Roman" pitchFamily="18" charset="0"/>
              </a:rPr>
              <a:t> F. </a:t>
            </a:r>
            <a:r>
              <a:rPr lang="en-US" sz="3200" b="1" i="1" dirty="0" err="1">
                <a:latin typeface="Times New Roman" pitchFamily="18" charset="0"/>
              </a:rPr>
              <a:t>McCance</a:t>
            </a:r>
            <a:r>
              <a:rPr lang="en-US" sz="3200" b="1" i="1" dirty="0">
                <a:latin typeface="Times New Roman" pitchFamily="18" charset="0"/>
              </a:rPr>
              <a:t>-Katz, M.D., Ph.D.</a:t>
            </a:r>
          </a:p>
          <a:p>
            <a:pPr eaLnBrk="1" hangingPunct="1"/>
            <a:r>
              <a:rPr lang="en-US" sz="2400" b="1" i="1" dirty="0">
                <a:latin typeface="Times New Roman" pitchFamily="18" charset="0"/>
              </a:rPr>
              <a:t>Professor of Psychiatry</a:t>
            </a:r>
          </a:p>
          <a:p>
            <a:pPr eaLnBrk="1" hangingPunct="1"/>
            <a:r>
              <a:rPr lang="en-US" sz="2400" b="1" i="1" dirty="0">
                <a:latin typeface="Times New Roman" pitchFamily="18" charset="0"/>
              </a:rPr>
              <a:t>University of California San Francisco</a:t>
            </a:r>
            <a:br>
              <a:rPr lang="en-US" sz="2400" b="1" i="1" dirty="0">
                <a:latin typeface="Times New Roman" pitchFamily="18" charset="0"/>
              </a:rPr>
            </a:br>
            <a:r>
              <a:rPr lang="en-US" sz="2400" i="1" dirty="0">
                <a:latin typeface="Times New Roman" pitchFamily="18" charset="0"/>
              </a:rPr>
              <a:t> </a:t>
            </a:r>
            <a:r>
              <a:rPr lang="en-US" sz="2400" b="1" i="1" dirty="0">
                <a:latin typeface="Times New Roman" pitchFamily="18" charset="0"/>
              </a:rPr>
              <a:t>State Medical Director</a:t>
            </a:r>
          </a:p>
          <a:p>
            <a:pPr eaLnBrk="1" hangingPunct="1"/>
            <a:r>
              <a:rPr lang="en-US" sz="2400" b="1" i="1" dirty="0">
                <a:latin typeface="Times New Roman" pitchFamily="18" charset="0"/>
              </a:rPr>
              <a:t>California Department of Alcohol and Drug Programs</a:t>
            </a:r>
          </a:p>
          <a:p>
            <a:pPr eaLnBrk="1" hangingPunct="1"/>
            <a:r>
              <a:rPr lang="en-US" sz="2500" i="1" dirty="0">
                <a:latin typeface="Times New Roman" pitchFamily="18" charset="0"/>
              </a:rPr>
              <a:t/>
            </a:r>
            <a:br>
              <a:rPr lang="en-US" sz="2500" i="1" dirty="0">
                <a:latin typeface="Times New Roman" pitchFamily="18" charset="0"/>
              </a:rPr>
            </a:br>
            <a:endParaRPr lang="en-US" sz="2500" dirty="0">
              <a:latin typeface="Times New Roman" pitchFamily="18" charset="0"/>
            </a:endParaRP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1371600" y="1981200"/>
            <a:ext cx="7772400" cy="3200400"/>
          </a:xfrm>
        </p:spPr>
        <p:txBody>
          <a:bodyPr/>
          <a:lstStyle/>
          <a:p>
            <a:pPr marL="346075" indent="-346075" eaLnBrk="1" hangingPunct="1">
              <a:buClr>
                <a:schemeClr val="tx1"/>
              </a:buClr>
              <a:buFont typeface="Wingdings" pitchFamily="2" charset="2"/>
              <a:buChar char="§"/>
            </a:pPr>
            <a:r>
              <a:rPr lang="en-US" sz="3000" b="0" smtClean="0">
                <a:latin typeface="Arial" pitchFamily="34" charset="0"/>
              </a:rPr>
              <a:t>Substance Use Disorders are brain diseases which are:</a:t>
            </a:r>
          </a:p>
          <a:p>
            <a:pPr marL="346075" indent="-346075" eaLnBrk="1" hangingPunct="1">
              <a:buClr>
                <a:schemeClr val="tx1"/>
              </a:buClr>
              <a:buFont typeface="Wingdings" pitchFamily="2" charset="2"/>
              <a:buChar char="§"/>
            </a:pPr>
            <a:r>
              <a:rPr lang="en-US" sz="3000" b="0" smtClean="0">
                <a:latin typeface="Arial" pitchFamily="34" charset="0"/>
              </a:rPr>
              <a:t>Treatable.</a:t>
            </a:r>
          </a:p>
          <a:p>
            <a:pPr marL="346075" indent="-346075" eaLnBrk="1" hangingPunct="1">
              <a:buClr>
                <a:schemeClr val="tx1"/>
              </a:buClr>
              <a:buFont typeface="Wingdings" pitchFamily="2" charset="2"/>
              <a:buChar char="§"/>
            </a:pPr>
            <a:r>
              <a:rPr lang="en-US" sz="3000" b="0" smtClean="0">
                <a:latin typeface="Arial" pitchFamily="34" charset="0"/>
              </a:rPr>
              <a:t>Chronic and relapsive.</a:t>
            </a:r>
          </a:p>
          <a:p>
            <a:pPr marL="346075" indent="-346075" eaLnBrk="1" hangingPunct="1">
              <a:buClr>
                <a:schemeClr val="tx1"/>
              </a:buClr>
              <a:buFont typeface="Wingdings" pitchFamily="2" charset="2"/>
              <a:buChar char="§"/>
            </a:pPr>
            <a:r>
              <a:rPr lang="en-US" sz="3000" b="0" smtClean="0">
                <a:latin typeface="Arial" pitchFamily="34" charset="0"/>
              </a:rPr>
              <a:t>Progressive and may be fatal if untreated.</a:t>
            </a:r>
          </a:p>
        </p:txBody>
      </p:sp>
      <p:sp>
        <p:nvSpPr>
          <p:cNvPr id="6147" name="Rectangle 3"/>
          <p:cNvSpPr>
            <a:spLocks noChangeArrowheads="1"/>
          </p:cNvSpPr>
          <p:nvPr/>
        </p:nvSpPr>
        <p:spPr bwMode="auto">
          <a:xfrm>
            <a:off x="1371600" y="533400"/>
            <a:ext cx="7772400" cy="1143000"/>
          </a:xfrm>
          <a:prstGeom prst="rect">
            <a:avLst/>
          </a:prstGeom>
          <a:noFill/>
          <a:ln w="9525">
            <a:noFill/>
            <a:miter lim="800000"/>
            <a:headEnd/>
            <a:tailEnd/>
          </a:ln>
          <a:effectLst/>
        </p:spPr>
        <p:txBody>
          <a:bodyPr lIns="0" tIns="0" rIns="0" bIns="0" anchor="ctr"/>
          <a:lstStyle/>
          <a:p>
            <a:pPr eaLnBrk="1" hangingPunct="1">
              <a:defRPr/>
            </a:pPr>
            <a:r>
              <a:rPr lang="en-US" sz="3500" b="1">
                <a:effectLst>
                  <a:outerShdw blurRad="38100" dist="38100" dir="2700000" algn="tl">
                    <a:srgbClr val="000000"/>
                  </a:outerShdw>
                </a:effectLst>
                <a:latin typeface="Arial Black" pitchFamily="34" charset="0"/>
              </a:rPr>
              <a:t>Substance Use Disorders</a:t>
            </a:r>
          </a:p>
        </p:txBody>
      </p:sp>
    </p:spTree>
  </p:cSld>
  <p:clrMapOvr>
    <a:masterClrMapping/>
  </p:clrMapOvr>
  <p:transition xmlns:p14="http://schemas.microsoft.com/office/powerpoint/2010/main" spd="slow" advClick="0"/>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1371600" y="304800"/>
            <a:ext cx="7772400" cy="1143000"/>
          </a:xfrm>
        </p:spPr>
        <p:txBody>
          <a:bodyPr/>
          <a:lstStyle/>
          <a:p>
            <a:pPr eaLnBrk="1" hangingPunct="1">
              <a:defRPr/>
            </a:pPr>
            <a:r>
              <a:rPr lang="en-US" sz="3500" b="1" smtClean="0">
                <a:solidFill>
                  <a:schemeClr val="tx1"/>
                </a:solidFill>
                <a:effectLst>
                  <a:outerShdw blurRad="38100" dist="38100" dir="2700000" algn="tl">
                    <a:srgbClr val="000000"/>
                  </a:outerShdw>
                </a:effectLst>
              </a:rPr>
              <a:t>Prevalence of Disease</a:t>
            </a:r>
          </a:p>
        </p:txBody>
      </p:sp>
      <p:sp>
        <p:nvSpPr>
          <p:cNvPr id="9219" name="Rectangle 3"/>
          <p:cNvSpPr>
            <a:spLocks noGrp="1" noChangeArrowheads="1"/>
          </p:cNvSpPr>
          <p:nvPr>
            <p:ph type="body" idx="4294967295"/>
          </p:nvPr>
        </p:nvSpPr>
        <p:spPr>
          <a:xfrm>
            <a:off x="1371600" y="2438400"/>
            <a:ext cx="7543800" cy="2286000"/>
          </a:xfrm>
        </p:spPr>
        <p:txBody>
          <a:bodyPr/>
          <a:lstStyle/>
          <a:p>
            <a:pPr eaLnBrk="1" hangingPunct="1">
              <a:spcBef>
                <a:spcPct val="25000"/>
              </a:spcBef>
              <a:buFont typeface="Wingdings" pitchFamily="2" charset="2"/>
              <a:buNone/>
              <a:defRPr/>
            </a:pPr>
            <a:r>
              <a:rPr lang="en-US" sz="3600" smtClean="0">
                <a:effectLst>
                  <a:outerShdw blurRad="38100" dist="38100" dir="2700000" algn="tl">
                    <a:srgbClr val="000000"/>
                  </a:outerShdw>
                </a:effectLst>
                <a:latin typeface="Arial" pitchFamily="34" charset="0"/>
              </a:rPr>
              <a:t>Substance Use Disorders:</a:t>
            </a:r>
          </a:p>
          <a:p>
            <a:pPr eaLnBrk="1" hangingPunct="1">
              <a:spcBef>
                <a:spcPct val="0"/>
              </a:spcBef>
              <a:buFont typeface="Wingdings" pitchFamily="2" charset="2"/>
              <a:buChar char="§"/>
              <a:defRPr/>
            </a:pPr>
            <a:r>
              <a:rPr lang="en-US" sz="2800" b="0" smtClean="0">
                <a:solidFill>
                  <a:schemeClr val="folHlink"/>
                </a:solidFill>
                <a:effectLst>
                  <a:outerShdw blurRad="38100" dist="38100" dir="2700000" algn="tl">
                    <a:srgbClr val="000000"/>
                  </a:outerShdw>
                </a:effectLst>
                <a:latin typeface="Arial" pitchFamily="34" charset="0"/>
              </a:rPr>
              <a:t>Prevalence in physicians probably not different than that of the public at large</a:t>
            </a:r>
          </a:p>
          <a:p>
            <a:pPr eaLnBrk="1" hangingPunct="1">
              <a:spcBef>
                <a:spcPct val="0"/>
              </a:spcBef>
              <a:buFont typeface="Wingdings" pitchFamily="2" charset="2"/>
              <a:buChar char="§"/>
              <a:defRPr/>
            </a:pPr>
            <a:r>
              <a:rPr lang="en-US" sz="2800" b="0" smtClean="0">
                <a:solidFill>
                  <a:schemeClr val="folHlink"/>
                </a:solidFill>
                <a:effectLst>
                  <a:outerShdw blurRad="38100" dist="38100" dir="2700000" algn="tl">
                    <a:srgbClr val="000000"/>
                  </a:outerShdw>
                </a:effectLst>
                <a:latin typeface="Arial" pitchFamily="34" charset="0"/>
              </a:rPr>
              <a:t>~ 10% (SAMHSA, 2009)</a:t>
            </a:r>
          </a:p>
          <a:p>
            <a:pPr eaLnBrk="1" hangingPunct="1">
              <a:spcBef>
                <a:spcPct val="0"/>
              </a:spcBef>
              <a:buFont typeface="Wingdings" pitchFamily="2" charset="2"/>
              <a:buChar char="§"/>
              <a:defRPr/>
            </a:pPr>
            <a:endParaRPr lang="en-US" sz="2800" b="0" smtClean="0">
              <a:solidFill>
                <a:schemeClr val="folHlink"/>
              </a:solidFill>
              <a:effectLst>
                <a:outerShdw blurRad="38100" dist="38100" dir="2700000" algn="tl">
                  <a:srgbClr val="000000"/>
                </a:outerShdw>
              </a:effectLst>
              <a:latin typeface="Arial" pitchFamily="34" charset="0"/>
            </a:endParaRPr>
          </a:p>
          <a:p>
            <a:pPr eaLnBrk="1" hangingPunct="1">
              <a:spcBef>
                <a:spcPct val="0"/>
              </a:spcBef>
              <a:buFont typeface="Wingdings" pitchFamily="2" charset="2"/>
              <a:buNone/>
              <a:defRPr/>
            </a:pPr>
            <a:endParaRPr lang="en-US" sz="1800" b="0" smtClean="0">
              <a:effectLst>
                <a:outerShdw blurRad="38100" dist="38100" dir="2700000" algn="tl">
                  <a:srgbClr val="000000"/>
                </a:outerShdw>
              </a:effectLst>
              <a:latin typeface="Arial" pitchFamily="34" charset="0"/>
            </a:endParaRPr>
          </a:p>
          <a:p>
            <a:pPr eaLnBrk="1" hangingPunct="1">
              <a:spcBef>
                <a:spcPct val="0"/>
              </a:spcBef>
              <a:buFont typeface="Wingdings" pitchFamily="2" charset="2"/>
              <a:buChar char="§"/>
              <a:defRPr/>
            </a:pPr>
            <a:endParaRPr lang="en-US" sz="2400" b="0" smtClean="0">
              <a:solidFill>
                <a:schemeClr val="folHlink"/>
              </a:solidFill>
              <a:effectLst>
                <a:outerShdw blurRad="38100" dist="38100" dir="2700000" algn="tl">
                  <a:srgbClr val="000000"/>
                </a:outerShdw>
              </a:effectLst>
              <a:latin typeface="Arial" pitchFamily="34" charset="0"/>
            </a:endParaRP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52400" y="304800"/>
            <a:ext cx="8991600" cy="1143000"/>
          </a:xfrm>
          <a:prstGeom prst="rect">
            <a:avLst/>
          </a:prstGeom>
          <a:noFill/>
          <a:ln w="9525">
            <a:noFill/>
            <a:miter lim="800000"/>
            <a:headEnd/>
            <a:tailEnd/>
          </a:ln>
          <a:effectLst/>
        </p:spPr>
        <p:txBody>
          <a:bodyPr anchor="ctr"/>
          <a:lstStyle/>
          <a:p>
            <a:pPr eaLnBrk="1" hangingPunct="1">
              <a:defRPr/>
            </a:pPr>
            <a:r>
              <a:rPr lang="en-US" sz="3500" b="1">
                <a:effectLst>
                  <a:outerShdw blurRad="38100" dist="38100" dir="2700000" algn="tl">
                    <a:srgbClr val="000000"/>
                  </a:outerShdw>
                </a:effectLst>
                <a:latin typeface="Arial Black" pitchFamily="34" charset="0"/>
              </a:rPr>
              <a:t>Prevalence in Practicing Physicians</a:t>
            </a:r>
          </a:p>
        </p:txBody>
      </p:sp>
      <p:sp>
        <p:nvSpPr>
          <p:cNvPr id="10243" name="Rectangle 3"/>
          <p:cNvSpPr>
            <a:spLocks noChangeArrowheads="1"/>
          </p:cNvSpPr>
          <p:nvPr/>
        </p:nvSpPr>
        <p:spPr bwMode="auto">
          <a:xfrm>
            <a:off x="990600" y="1371600"/>
            <a:ext cx="7772400" cy="5486400"/>
          </a:xfrm>
          <a:prstGeom prst="rect">
            <a:avLst/>
          </a:prstGeom>
          <a:noFill/>
          <a:ln w="9525">
            <a:noFill/>
            <a:miter lim="800000"/>
            <a:headEnd/>
            <a:tailEnd/>
          </a:ln>
          <a:effectLst/>
        </p:spPr>
        <p:txBody>
          <a:bodyPr/>
          <a:lstStyle/>
          <a:p>
            <a:pPr marL="342900" indent="-342900" eaLnBrk="1" hangingPunct="1">
              <a:spcBef>
                <a:spcPct val="25000"/>
              </a:spcBef>
              <a:buFont typeface="Wingdings" pitchFamily="2" charset="2"/>
              <a:buChar char="§"/>
              <a:defRPr/>
            </a:pPr>
            <a:r>
              <a:rPr lang="en-US" sz="3000">
                <a:effectLst>
                  <a:outerShdw blurRad="38100" dist="38100" dir="2700000" algn="tl">
                    <a:srgbClr val="000000"/>
                  </a:outerShdw>
                </a:effectLst>
                <a:latin typeface="Arial" pitchFamily="34" charset="0"/>
              </a:rPr>
              <a:t>Survey of 9600 physicians: More likely than general population to use alcohol, opiates and benzodiazepines</a:t>
            </a:r>
          </a:p>
          <a:p>
            <a:pPr marL="342900" indent="-342900" eaLnBrk="1" hangingPunct="1">
              <a:spcBef>
                <a:spcPct val="25000"/>
              </a:spcBef>
              <a:buFont typeface="Wingdings" pitchFamily="2" charset="2"/>
              <a:buChar char="§"/>
              <a:defRPr/>
            </a:pPr>
            <a:r>
              <a:rPr lang="en-US" sz="3000">
                <a:effectLst>
                  <a:outerShdw blurRad="38100" dist="38100" dir="2700000" algn="tl">
                    <a:srgbClr val="000000"/>
                  </a:outerShdw>
                </a:effectLst>
                <a:latin typeface="Arial" pitchFamily="34" charset="0"/>
              </a:rPr>
              <a:t>2% reported alcohol abuse or dependence in last year</a:t>
            </a:r>
          </a:p>
          <a:p>
            <a:pPr marL="342900" indent="-342900" eaLnBrk="1" hangingPunct="1">
              <a:spcBef>
                <a:spcPct val="25000"/>
              </a:spcBef>
              <a:buFont typeface="Wingdings" pitchFamily="2" charset="2"/>
              <a:buChar char="§"/>
              <a:defRPr/>
            </a:pPr>
            <a:r>
              <a:rPr lang="en-US" sz="3000">
                <a:effectLst>
                  <a:outerShdw blurRad="38100" dist="38100" dir="2700000" algn="tl">
                    <a:srgbClr val="000000"/>
                  </a:outerShdw>
                </a:effectLst>
                <a:latin typeface="Arial" pitchFamily="34" charset="0"/>
              </a:rPr>
              <a:t>11%: unsupervised benzodiazepine use</a:t>
            </a:r>
          </a:p>
          <a:p>
            <a:pPr marL="342900" indent="-342900" eaLnBrk="1" hangingPunct="1">
              <a:spcBef>
                <a:spcPct val="25000"/>
              </a:spcBef>
              <a:buFont typeface="Wingdings" pitchFamily="2" charset="2"/>
              <a:buChar char="§"/>
              <a:defRPr/>
            </a:pPr>
            <a:r>
              <a:rPr lang="en-US" sz="3000">
                <a:effectLst>
                  <a:outerShdw blurRad="38100" dist="38100" dir="2700000" algn="tl">
                    <a:srgbClr val="000000"/>
                  </a:outerShdw>
                </a:effectLst>
                <a:latin typeface="Arial" pitchFamily="34" charset="0"/>
              </a:rPr>
              <a:t>18%: unsupervised use of opioids</a:t>
            </a:r>
          </a:p>
          <a:p>
            <a:pPr marL="342900" indent="-342900" eaLnBrk="1" hangingPunct="1">
              <a:spcBef>
                <a:spcPct val="25000"/>
              </a:spcBef>
              <a:buFont typeface="Wingdings" pitchFamily="2" charset="2"/>
              <a:buChar char="§"/>
              <a:defRPr/>
            </a:pPr>
            <a:r>
              <a:rPr lang="en-US" sz="3000">
                <a:effectLst>
                  <a:outerShdw blurRad="38100" dist="38100" dir="2700000" algn="tl">
                    <a:srgbClr val="000000"/>
                  </a:outerShdw>
                </a:effectLst>
                <a:latin typeface="Arial" pitchFamily="34" charset="0"/>
              </a:rPr>
              <a:t>5 times as likely to take sedatives and minor tranquilizers unsupervised</a:t>
            </a:r>
          </a:p>
          <a:p>
            <a:pPr marL="2057400" lvl="4" indent="-228600" eaLnBrk="1" hangingPunct="1">
              <a:spcBef>
                <a:spcPct val="25000"/>
              </a:spcBef>
              <a:buFont typeface="Wingdings" pitchFamily="2" charset="2"/>
              <a:buNone/>
              <a:defRPr/>
            </a:pPr>
            <a:r>
              <a:rPr lang="en-US">
                <a:effectLst>
                  <a:outerShdw blurRad="38100" dist="38100" dir="2700000" algn="tl">
                    <a:srgbClr val="000000"/>
                  </a:outerShdw>
                </a:effectLst>
                <a:latin typeface="Arial" pitchFamily="34" charset="0"/>
              </a:rPr>
              <a:t>Hughes et al. 1992</a:t>
            </a:r>
          </a:p>
          <a:p>
            <a:pPr marL="342900" indent="-342900" eaLnBrk="1" hangingPunct="1">
              <a:spcBef>
                <a:spcPct val="25000"/>
              </a:spcBef>
              <a:buFont typeface="Wingdings" pitchFamily="2" charset="2"/>
              <a:buNone/>
              <a:defRPr/>
            </a:pPr>
            <a:endParaRPr lang="en-US">
              <a:effectLst>
                <a:outerShdw blurRad="38100" dist="38100" dir="2700000" algn="tl">
                  <a:srgbClr val="000000"/>
                </a:outerShdw>
              </a:effectLst>
              <a:latin typeface="Arial" pitchFamily="34" charset="0"/>
            </a:endParaRP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304800"/>
            <a:ext cx="8610600" cy="685800"/>
          </a:xfrm>
        </p:spPr>
        <p:txBody>
          <a:bodyPr/>
          <a:lstStyle/>
          <a:p>
            <a:r>
              <a:rPr lang="en-US" sz="3200" smtClean="0">
                <a:solidFill>
                  <a:schemeClr val="tx1"/>
                </a:solidFill>
              </a:rPr>
              <a:t>Prevalence in Resident Physicians</a:t>
            </a:r>
          </a:p>
        </p:txBody>
      </p:sp>
      <p:sp>
        <p:nvSpPr>
          <p:cNvPr id="15363" name="Rectangle 3"/>
          <p:cNvSpPr>
            <a:spLocks noGrp="1" noChangeArrowheads="1"/>
          </p:cNvSpPr>
          <p:nvPr>
            <p:ph type="body" idx="1"/>
          </p:nvPr>
        </p:nvSpPr>
        <p:spPr>
          <a:xfrm>
            <a:off x="0" y="1447800"/>
            <a:ext cx="8839200" cy="5410200"/>
          </a:xfrm>
        </p:spPr>
        <p:txBody>
          <a:bodyPr/>
          <a:lstStyle/>
          <a:p>
            <a:pPr>
              <a:lnSpc>
                <a:spcPct val="80000"/>
              </a:lnSpc>
            </a:pPr>
            <a:r>
              <a:rPr lang="en-US" sz="2800" smtClean="0"/>
              <a:t>Self-report survey data (1,754 U.S. resident physicians):</a:t>
            </a:r>
          </a:p>
          <a:p>
            <a:pPr lvl="1">
              <a:lnSpc>
                <a:spcPct val="80000"/>
              </a:lnSpc>
            </a:pPr>
            <a:r>
              <a:rPr lang="en-US" sz="2400" b="0" smtClean="0"/>
              <a:t>Use of psychoactive substances was generally lower than it was among similar age groups in the general population except for alcohol and benzodiazepines</a:t>
            </a:r>
          </a:p>
          <a:p>
            <a:pPr lvl="1">
              <a:lnSpc>
                <a:spcPct val="80000"/>
              </a:lnSpc>
            </a:pPr>
            <a:r>
              <a:rPr lang="en-US" sz="2400" b="0" smtClean="0"/>
              <a:t>5% daily drinkers</a:t>
            </a:r>
            <a:r>
              <a:rPr lang="en-US" sz="2400" smtClean="0"/>
              <a:t> </a:t>
            </a:r>
            <a:endParaRPr lang="en-US" sz="2400" b="0" smtClean="0"/>
          </a:p>
          <a:p>
            <a:pPr lvl="1">
              <a:lnSpc>
                <a:spcPct val="80000"/>
              </a:lnSpc>
            </a:pPr>
            <a:r>
              <a:rPr lang="en-US" sz="2400" b="0" smtClean="0"/>
              <a:t>Pediatrics: lowest reported rate of substance abuse</a:t>
            </a:r>
          </a:p>
          <a:p>
            <a:pPr lvl="1">
              <a:lnSpc>
                <a:spcPct val="80000"/>
              </a:lnSpc>
            </a:pPr>
            <a:r>
              <a:rPr lang="en-US" sz="2400" b="0" smtClean="0"/>
              <a:t>Highest rates: ED/psychiatry (cocaine-MJ/BZD-MJ)</a:t>
            </a:r>
          </a:p>
          <a:p>
            <a:pPr lvl="1">
              <a:lnSpc>
                <a:spcPct val="80000"/>
              </a:lnSpc>
            </a:pPr>
            <a:r>
              <a:rPr lang="en-US" sz="2400" b="0" smtClean="0"/>
              <a:t>Surgeons: lower rates of substance abuse except for alcohol</a:t>
            </a:r>
          </a:p>
          <a:p>
            <a:pPr lvl="1">
              <a:lnSpc>
                <a:spcPct val="80000"/>
              </a:lnSpc>
            </a:pPr>
            <a:r>
              <a:rPr lang="en-US" sz="2400" b="0" smtClean="0"/>
              <a:t>Use of benzodiazepines was greater, with self-treatment generally being cited as the reason for such use.</a:t>
            </a:r>
          </a:p>
          <a:p>
            <a:pPr lvl="1">
              <a:lnSpc>
                <a:spcPct val="80000"/>
              </a:lnSpc>
            </a:pPr>
            <a:r>
              <a:rPr lang="en-US" sz="2400" b="0" smtClean="0"/>
              <a:t>Self-prescribing of opioids began in residency concurrent with receiving DEA registration </a:t>
            </a:r>
          </a:p>
          <a:p>
            <a:pPr lvl="4">
              <a:lnSpc>
                <a:spcPct val="80000"/>
              </a:lnSpc>
            </a:pPr>
            <a:r>
              <a:rPr lang="en-US" sz="900" b="0" smtClean="0"/>
              <a:t>(Hughes et al. 1991)</a:t>
            </a:r>
          </a:p>
          <a:p>
            <a:pPr lvl="1">
              <a:lnSpc>
                <a:spcPct val="80000"/>
              </a:lnSpc>
              <a:buFontTx/>
              <a:buNone/>
            </a:pPr>
            <a:endParaRPr lang="en-US" sz="1200" b="0" smtClean="0"/>
          </a:p>
          <a:p>
            <a:pPr lvl="1">
              <a:lnSpc>
                <a:spcPct val="80000"/>
              </a:lnSpc>
              <a:buFontTx/>
              <a:buNone/>
            </a:pPr>
            <a:endParaRPr lang="en-US" sz="1600" b="0" smtClean="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228600"/>
            <a:ext cx="8610600" cy="685800"/>
          </a:xfrm>
        </p:spPr>
        <p:txBody>
          <a:bodyPr/>
          <a:lstStyle/>
          <a:p>
            <a:r>
              <a:rPr lang="en-US" sz="3200" smtClean="0">
                <a:solidFill>
                  <a:schemeClr val="tx1"/>
                </a:solidFill>
              </a:rPr>
              <a:t>Prevalence in Resident Physicians: Emergency Medicine</a:t>
            </a:r>
          </a:p>
        </p:txBody>
      </p:sp>
      <p:sp>
        <p:nvSpPr>
          <p:cNvPr id="16387" name="Rectangle 3"/>
          <p:cNvSpPr>
            <a:spLocks noGrp="1" noChangeArrowheads="1"/>
          </p:cNvSpPr>
          <p:nvPr>
            <p:ph type="body" idx="1"/>
          </p:nvPr>
        </p:nvSpPr>
        <p:spPr>
          <a:xfrm>
            <a:off x="990600" y="1219200"/>
            <a:ext cx="7696200" cy="5638800"/>
          </a:xfrm>
        </p:spPr>
        <p:txBody>
          <a:bodyPr/>
          <a:lstStyle/>
          <a:p>
            <a:pPr>
              <a:lnSpc>
                <a:spcPct val="90000"/>
              </a:lnSpc>
            </a:pPr>
            <a:r>
              <a:rPr lang="en-US" sz="2400" smtClean="0"/>
              <a:t>1,580 ED residents responses to anonymous survey with CAGE questions:</a:t>
            </a:r>
          </a:p>
          <a:p>
            <a:pPr>
              <a:lnSpc>
                <a:spcPct val="90000"/>
              </a:lnSpc>
            </a:pPr>
            <a:r>
              <a:rPr lang="en-US" sz="2400" smtClean="0"/>
              <a:t>C: cut back</a:t>
            </a:r>
          </a:p>
          <a:p>
            <a:pPr>
              <a:lnSpc>
                <a:spcPct val="90000"/>
              </a:lnSpc>
            </a:pPr>
            <a:r>
              <a:rPr lang="en-US" sz="2400" smtClean="0"/>
              <a:t>A: annoyed when criticized about drinking</a:t>
            </a:r>
          </a:p>
          <a:p>
            <a:pPr>
              <a:lnSpc>
                <a:spcPct val="90000"/>
              </a:lnSpc>
            </a:pPr>
            <a:r>
              <a:rPr lang="en-US" sz="2400" smtClean="0"/>
              <a:t>G: guilt over drinking</a:t>
            </a:r>
          </a:p>
          <a:p>
            <a:pPr>
              <a:lnSpc>
                <a:spcPct val="90000"/>
              </a:lnSpc>
            </a:pPr>
            <a:r>
              <a:rPr lang="en-US" sz="2400" smtClean="0"/>
              <a:t>E: eye opener</a:t>
            </a:r>
          </a:p>
          <a:p>
            <a:pPr>
              <a:lnSpc>
                <a:spcPct val="90000"/>
              </a:lnSpc>
            </a:pPr>
            <a:r>
              <a:rPr lang="en-US" sz="2400" smtClean="0"/>
              <a:t>Score of 1: evaluate further for hazardous alcohol use; </a:t>
            </a:r>
            <a:r>
              <a:rPr lang="en-US" sz="2400" u="sng" smtClean="0"/>
              <a:t>&gt;</a:t>
            </a:r>
            <a:r>
              <a:rPr lang="en-US" sz="2400" smtClean="0"/>
              <a:t>2 indicative of alcohol use disorder</a:t>
            </a:r>
          </a:p>
          <a:p>
            <a:pPr>
              <a:lnSpc>
                <a:spcPct val="90000"/>
              </a:lnSpc>
            </a:pPr>
            <a:r>
              <a:rPr lang="en-US" sz="2400" smtClean="0"/>
              <a:t>Alcoholism in 4.9% (2 or more CAGE questions positive)</a:t>
            </a:r>
          </a:p>
          <a:p>
            <a:pPr>
              <a:lnSpc>
                <a:spcPct val="90000"/>
              </a:lnSpc>
            </a:pPr>
            <a:r>
              <a:rPr lang="en-US" sz="2400" smtClean="0"/>
              <a:t>16.9%: score </a:t>
            </a:r>
            <a:r>
              <a:rPr lang="en-US" sz="2400" u="sng" smtClean="0"/>
              <a:t>&gt;</a:t>
            </a:r>
            <a:r>
              <a:rPr lang="en-US" sz="2400" smtClean="0"/>
              <a:t> 2 lifetime</a:t>
            </a:r>
          </a:p>
          <a:p>
            <a:pPr>
              <a:lnSpc>
                <a:spcPct val="90000"/>
              </a:lnSpc>
            </a:pPr>
            <a:r>
              <a:rPr lang="en-US" sz="2400" smtClean="0"/>
              <a:t>12.2% suspected another resident of having substance problem </a:t>
            </a:r>
          </a:p>
          <a:p>
            <a:pPr lvl="1">
              <a:lnSpc>
                <a:spcPct val="90000"/>
              </a:lnSpc>
            </a:pPr>
            <a:r>
              <a:rPr lang="en-US" sz="2000" smtClean="0"/>
              <a:t>(McNamara et al. 1994)</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228600"/>
            <a:ext cx="8915400" cy="685800"/>
          </a:xfrm>
        </p:spPr>
        <p:txBody>
          <a:bodyPr/>
          <a:lstStyle/>
          <a:p>
            <a:r>
              <a:rPr lang="en-US" sz="3200" smtClean="0">
                <a:solidFill>
                  <a:schemeClr val="tx1"/>
                </a:solidFill>
              </a:rPr>
              <a:t>Prevalence in Resident Physicians: Anesthesia</a:t>
            </a:r>
          </a:p>
        </p:txBody>
      </p:sp>
      <p:sp>
        <p:nvSpPr>
          <p:cNvPr id="17411" name="Rectangle 3"/>
          <p:cNvSpPr>
            <a:spLocks noGrp="1" noChangeArrowheads="1"/>
          </p:cNvSpPr>
          <p:nvPr>
            <p:ph type="body" idx="1"/>
          </p:nvPr>
        </p:nvSpPr>
        <p:spPr>
          <a:xfrm>
            <a:off x="152400" y="1219200"/>
            <a:ext cx="8991600" cy="5638800"/>
          </a:xfrm>
        </p:spPr>
        <p:txBody>
          <a:bodyPr/>
          <a:lstStyle/>
          <a:p>
            <a:pPr lvl="1">
              <a:buFontTx/>
              <a:buNone/>
            </a:pPr>
            <a:r>
              <a:rPr lang="en-US" sz="2400" b="0" smtClean="0"/>
              <a:t>Anesthesiology residents: lower lifetime use of marijuana and cocaine than among other groups of residents</a:t>
            </a:r>
          </a:p>
          <a:p>
            <a:pPr lvl="1"/>
            <a:r>
              <a:rPr lang="en-US" sz="2400" b="0" smtClean="0"/>
              <a:t>Possible self-selection for drug use and specialty </a:t>
            </a:r>
            <a:r>
              <a:rPr lang="en-US" sz="1800" b="0" smtClean="0"/>
              <a:t>(Lutsky et al. 1991)</a:t>
            </a:r>
          </a:p>
          <a:p>
            <a:pPr lvl="1"/>
            <a:r>
              <a:rPr lang="en-US" sz="2400" b="0" smtClean="0"/>
              <a:t>Survey of department chairs of the 133 US anesthesiology training programs:</a:t>
            </a:r>
          </a:p>
          <a:p>
            <a:pPr lvl="2"/>
            <a:r>
              <a:rPr lang="en-US" sz="2000" smtClean="0"/>
              <a:t>Known rates of drug abuse: </a:t>
            </a:r>
          </a:p>
          <a:p>
            <a:pPr lvl="3"/>
            <a:r>
              <a:rPr lang="en-US" sz="1800" smtClean="0"/>
              <a:t>Faculty 1%; Residents: 1.6%</a:t>
            </a:r>
          </a:p>
          <a:p>
            <a:pPr lvl="3"/>
            <a:r>
              <a:rPr lang="en-US" sz="1800" smtClean="0"/>
              <a:t>Most widely abused drug: Fentanyl</a:t>
            </a:r>
          </a:p>
          <a:p>
            <a:pPr lvl="3"/>
            <a:r>
              <a:rPr lang="en-US" sz="1800" smtClean="0"/>
              <a:t>Interventions: increased hours of substance abuse training; tighter controls on controlled substance inventories (dispensing/disposing)</a:t>
            </a:r>
          </a:p>
          <a:p>
            <a:pPr lvl="4"/>
            <a:r>
              <a:rPr lang="en-US" sz="1800" smtClean="0"/>
              <a:t>(Booth et al. 2002 )</a:t>
            </a:r>
          </a:p>
          <a:p>
            <a:pPr lvl="3"/>
            <a:r>
              <a:rPr lang="en-US" sz="1800" smtClean="0"/>
              <a:t>Anesthesia: most deaths from drug abuse occur in first 5 years out of medical school</a:t>
            </a:r>
          </a:p>
          <a:p>
            <a:pPr lvl="3"/>
            <a:r>
              <a:rPr lang="en-US" sz="1800" smtClean="0"/>
              <a:t>suicide rate increases with age (Alexander et al. 2000)</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371600" y="457200"/>
            <a:ext cx="7772400" cy="1143000"/>
          </a:xfrm>
        </p:spPr>
        <p:txBody>
          <a:bodyPr/>
          <a:lstStyle/>
          <a:p>
            <a:pPr eaLnBrk="1" hangingPunct="1">
              <a:defRPr/>
            </a:pPr>
            <a:r>
              <a:rPr lang="en-US" sz="3500" b="1" smtClean="0">
                <a:solidFill>
                  <a:schemeClr val="tx1"/>
                </a:solidFill>
                <a:effectLst>
                  <a:outerShdw blurRad="38100" dist="38100" dir="2700000" algn="tl">
                    <a:srgbClr val="000000"/>
                  </a:outerShdw>
                </a:effectLst>
              </a:rPr>
              <a:t>Prevalence of Impairing Illnesses in Medical Students</a:t>
            </a:r>
          </a:p>
        </p:txBody>
      </p:sp>
      <p:sp>
        <p:nvSpPr>
          <p:cNvPr id="18435" name="Rectangle 3"/>
          <p:cNvSpPr>
            <a:spLocks noGrp="1" noChangeArrowheads="1"/>
          </p:cNvSpPr>
          <p:nvPr>
            <p:ph type="body" idx="1"/>
          </p:nvPr>
        </p:nvSpPr>
        <p:spPr>
          <a:xfrm>
            <a:off x="990600" y="2057400"/>
            <a:ext cx="7772400" cy="4419600"/>
          </a:xfrm>
        </p:spPr>
        <p:txBody>
          <a:bodyPr/>
          <a:lstStyle/>
          <a:p>
            <a:pPr eaLnBrk="1" hangingPunct="1">
              <a:lnSpc>
                <a:spcPct val="80000"/>
              </a:lnSpc>
              <a:spcBef>
                <a:spcPct val="25000"/>
              </a:spcBef>
              <a:buFont typeface="Wingdings" pitchFamily="2" charset="2"/>
              <a:buChar char="§"/>
            </a:pPr>
            <a:r>
              <a:rPr lang="en-US" sz="2800" b="0" smtClean="0">
                <a:latin typeface="Arial" pitchFamily="34" charset="0"/>
              </a:rPr>
              <a:t>12% estimated to suffer depression in the first two years of school.</a:t>
            </a:r>
          </a:p>
          <a:p>
            <a:pPr eaLnBrk="1" hangingPunct="1">
              <a:lnSpc>
                <a:spcPct val="80000"/>
              </a:lnSpc>
              <a:spcBef>
                <a:spcPct val="25000"/>
              </a:spcBef>
              <a:buFont typeface="Wingdings" pitchFamily="2" charset="2"/>
              <a:buChar char="§"/>
            </a:pPr>
            <a:r>
              <a:rPr lang="en-US" sz="2800" b="0" smtClean="0">
                <a:latin typeface="Arial" pitchFamily="34" charset="0"/>
              </a:rPr>
              <a:t>Women medical students have same suicide rate as male students, and 3-4 X age-matched controls.</a:t>
            </a:r>
          </a:p>
          <a:p>
            <a:pPr eaLnBrk="1" hangingPunct="1">
              <a:lnSpc>
                <a:spcPct val="80000"/>
              </a:lnSpc>
              <a:spcBef>
                <a:spcPct val="25000"/>
              </a:spcBef>
              <a:buFont typeface="Wingdings" pitchFamily="2" charset="2"/>
              <a:buChar char="§"/>
            </a:pPr>
            <a:r>
              <a:rPr lang="en-US" sz="2800" b="0" smtClean="0">
                <a:latin typeface="Arial" pitchFamily="34" charset="0"/>
              </a:rPr>
              <a:t>Rates of illicit drug, prescription narcotic and alcohol abuse: 7 – 18%</a:t>
            </a:r>
          </a:p>
          <a:p>
            <a:pPr eaLnBrk="1" hangingPunct="1">
              <a:lnSpc>
                <a:spcPct val="80000"/>
              </a:lnSpc>
              <a:spcBef>
                <a:spcPct val="25000"/>
              </a:spcBef>
              <a:buFont typeface="Wingdings" pitchFamily="2" charset="2"/>
              <a:buChar char="§"/>
            </a:pPr>
            <a:r>
              <a:rPr lang="en-US" sz="2800" b="0" smtClean="0">
                <a:latin typeface="Arial" pitchFamily="34" charset="0"/>
              </a:rPr>
              <a:t>Survey of 2046 students: 1.6% responded that they currently needed help for substance abuse.</a:t>
            </a:r>
          </a:p>
          <a:p>
            <a:pPr lvl="2" eaLnBrk="1" hangingPunct="1">
              <a:lnSpc>
                <a:spcPct val="80000"/>
              </a:lnSpc>
              <a:spcBef>
                <a:spcPct val="25000"/>
              </a:spcBef>
              <a:buFont typeface="Wingdings" pitchFamily="2" charset="2"/>
              <a:buNone/>
            </a:pPr>
            <a:r>
              <a:rPr lang="en-US" sz="2000" b="0" smtClean="0">
                <a:latin typeface="Arial" pitchFamily="34" charset="0"/>
              </a:rPr>
              <a:t>					Balwin et al. 1991, Center 				et al. 2003</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381000" y="228600"/>
            <a:ext cx="8305800" cy="685800"/>
          </a:xfrm>
          <a:prstGeom prst="rect">
            <a:avLst/>
          </a:prstGeom>
          <a:noFill/>
          <a:ln w="9525">
            <a:noFill/>
            <a:miter lim="800000"/>
            <a:headEnd/>
            <a:tailEnd/>
          </a:ln>
        </p:spPr>
        <p:txBody>
          <a:bodyPr anchor="ctr"/>
          <a:lstStyle/>
          <a:p>
            <a:r>
              <a:rPr lang="en-US" sz="3200">
                <a:latin typeface="Arial Black" pitchFamily="34" charset="0"/>
              </a:rPr>
              <a:t>Prevalence in Physicians</a:t>
            </a:r>
          </a:p>
        </p:txBody>
      </p:sp>
      <p:sp>
        <p:nvSpPr>
          <p:cNvPr id="19459" name="Rectangle 5"/>
          <p:cNvSpPr>
            <a:spLocks noChangeArrowheads="1"/>
          </p:cNvSpPr>
          <p:nvPr/>
        </p:nvSpPr>
        <p:spPr bwMode="auto">
          <a:xfrm>
            <a:off x="762000" y="1219200"/>
            <a:ext cx="7696200" cy="5638800"/>
          </a:xfrm>
          <a:prstGeom prst="rect">
            <a:avLst/>
          </a:prstGeom>
          <a:noFill/>
          <a:ln w="9525">
            <a:noFill/>
            <a:miter lim="800000"/>
            <a:headEnd/>
            <a:tailEnd/>
          </a:ln>
        </p:spPr>
        <p:txBody>
          <a:bodyPr/>
          <a:lstStyle/>
          <a:p>
            <a:pPr marL="342900" indent="-342900">
              <a:spcBef>
                <a:spcPct val="20000"/>
              </a:spcBef>
            </a:pPr>
            <a:r>
              <a:rPr lang="en-US" sz="3200"/>
              <a:t>Rates of substance abuse thought to be related to use in adolescence</a:t>
            </a:r>
          </a:p>
          <a:p>
            <a:pPr marL="342900" indent="-342900">
              <a:spcBef>
                <a:spcPct val="20000"/>
              </a:spcBef>
            </a:pPr>
            <a:r>
              <a:rPr lang="en-US" sz="3200"/>
              <a:t>Most data is quite old– few resources are invested in this topic</a:t>
            </a:r>
          </a:p>
          <a:p>
            <a:pPr marL="342900" indent="-342900">
              <a:spcBef>
                <a:spcPct val="20000"/>
              </a:spcBef>
            </a:pPr>
            <a:r>
              <a:rPr lang="en-US" sz="3200"/>
              <a:t>Rates of substance abuse and addiction are increasing in youth in U.S. general population</a:t>
            </a:r>
          </a:p>
          <a:p>
            <a:pPr marL="342900" indent="-342900">
              <a:spcBef>
                <a:spcPct val="20000"/>
              </a:spcBef>
            </a:pPr>
            <a:r>
              <a:rPr lang="en-US" sz="3200"/>
              <a:t>Therefore, it is quite possible that rate in physicians are higher particularly for controlled substances</a:t>
            </a:r>
          </a:p>
          <a:p>
            <a:pPr marL="1600200" lvl="3" indent="-228600">
              <a:spcBef>
                <a:spcPct val="20000"/>
              </a:spcBef>
            </a:pPr>
            <a:r>
              <a:rPr lang="en-US" sz="2000"/>
              <a:t>(McBeth and Ankel, 2008)</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066800" y="304800"/>
            <a:ext cx="7848600" cy="1143000"/>
          </a:xfrm>
          <a:prstGeom prst="rect">
            <a:avLst/>
          </a:prstGeom>
          <a:noFill/>
          <a:ln w="9525">
            <a:noFill/>
            <a:miter lim="800000"/>
            <a:headEnd/>
            <a:tailEnd/>
          </a:ln>
        </p:spPr>
        <p:txBody>
          <a:bodyPr lIns="92075" tIns="46038" rIns="92075" bIns="46038" anchor="ctr"/>
          <a:lstStyle/>
          <a:p>
            <a:r>
              <a:rPr lang="en-US" sz="3200">
                <a:latin typeface="Arial Black" pitchFamily="34" charset="0"/>
              </a:rPr>
              <a:t>Rates of Prescription Narcotic Abuse: Youth in the United States</a:t>
            </a:r>
          </a:p>
        </p:txBody>
      </p:sp>
      <p:sp>
        <p:nvSpPr>
          <p:cNvPr id="20483" name="Rectangle 3"/>
          <p:cNvSpPr>
            <a:spLocks noChangeArrowheads="1"/>
          </p:cNvSpPr>
          <p:nvPr/>
        </p:nvSpPr>
        <p:spPr bwMode="auto">
          <a:xfrm>
            <a:off x="152400" y="1600200"/>
            <a:ext cx="8839200" cy="5257800"/>
          </a:xfrm>
          <a:prstGeom prst="rect">
            <a:avLst/>
          </a:prstGeom>
          <a:noFill/>
          <a:ln w="9525">
            <a:noFill/>
            <a:miter lim="800000"/>
            <a:headEnd/>
            <a:tailEnd/>
          </a:ln>
        </p:spPr>
        <p:txBody>
          <a:bodyPr lIns="92075" tIns="46038" rIns="92075" bIns="46038"/>
          <a:lstStyle/>
          <a:p>
            <a:pPr marL="342900" indent="-342900">
              <a:spcBef>
                <a:spcPct val="20000"/>
              </a:spcBef>
              <a:buFontTx/>
              <a:buChar char="•"/>
            </a:pPr>
            <a:endParaRPr lang="en-US" sz="3600" b="1"/>
          </a:p>
          <a:p>
            <a:pPr marL="342900" indent="-342900">
              <a:spcBef>
                <a:spcPct val="20000"/>
              </a:spcBef>
            </a:pPr>
            <a:endParaRPr lang="en-US" sz="1200" b="1"/>
          </a:p>
          <a:p>
            <a:pPr marL="342900" indent="-342900">
              <a:spcBef>
                <a:spcPct val="20000"/>
              </a:spcBef>
            </a:pPr>
            <a:endParaRPr lang="en-US" sz="1200" b="1"/>
          </a:p>
          <a:p>
            <a:pPr marL="342900" indent="-342900">
              <a:spcBef>
                <a:spcPct val="20000"/>
              </a:spcBef>
            </a:pPr>
            <a:endParaRPr lang="en-US" sz="1200" b="1"/>
          </a:p>
          <a:p>
            <a:pPr marL="342900" indent="-342900">
              <a:spcBef>
                <a:spcPct val="20000"/>
              </a:spcBef>
            </a:pPr>
            <a:endParaRPr lang="en-US" sz="1200" b="1"/>
          </a:p>
          <a:p>
            <a:pPr marL="342900" indent="-342900">
              <a:spcBef>
                <a:spcPct val="20000"/>
              </a:spcBef>
              <a:buFontTx/>
              <a:buChar char="•"/>
            </a:pPr>
            <a:endParaRPr lang="en-US" sz="1200" b="1"/>
          </a:p>
        </p:txBody>
      </p:sp>
      <p:sp>
        <p:nvSpPr>
          <p:cNvPr id="20484" name="Rectangle 5"/>
          <p:cNvSpPr>
            <a:spLocks noChangeArrowheads="1"/>
          </p:cNvSpPr>
          <p:nvPr/>
        </p:nvSpPr>
        <p:spPr bwMode="auto">
          <a:xfrm>
            <a:off x="1066800" y="1447800"/>
            <a:ext cx="7620000" cy="4953000"/>
          </a:xfrm>
          <a:prstGeom prst="rect">
            <a:avLst/>
          </a:prstGeom>
          <a:noFill/>
          <a:ln w="9525">
            <a:noFill/>
            <a:miter lim="800000"/>
            <a:headEnd/>
            <a:tailEnd/>
          </a:ln>
        </p:spPr>
        <p:txBody>
          <a:bodyPr/>
          <a:lstStyle/>
          <a:p>
            <a:pPr marL="342900" indent="-342900">
              <a:spcBef>
                <a:spcPct val="20000"/>
              </a:spcBef>
              <a:buClr>
                <a:schemeClr val="tx2"/>
              </a:buClr>
              <a:buSzPct val="50000"/>
              <a:buFont typeface="Monotype Sorts" charset="2"/>
              <a:buChar char="n"/>
            </a:pPr>
            <a:r>
              <a:rPr lang="en-US" sz="2400" b="1">
                <a:latin typeface="Verdana" pitchFamily="34" charset="0"/>
              </a:rPr>
              <a:t>Prescription Narcotic Abuse Prevalence:</a:t>
            </a:r>
          </a:p>
          <a:p>
            <a:pPr marL="342900" indent="-342900">
              <a:spcBef>
                <a:spcPct val="20000"/>
              </a:spcBef>
              <a:buClr>
                <a:schemeClr val="tx2"/>
              </a:buClr>
              <a:buSzPct val="50000"/>
              <a:buFont typeface="Monotype Sorts" charset="2"/>
              <a:buChar char="n"/>
            </a:pPr>
            <a:r>
              <a:rPr lang="en-US" sz="2400" b="1">
                <a:latin typeface="Verdana" pitchFamily="34" charset="0"/>
              </a:rPr>
              <a:t>12</a:t>
            </a:r>
            <a:r>
              <a:rPr lang="en-US" sz="2400" b="1" baseline="30000">
                <a:latin typeface="Verdana" pitchFamily="34" charset="0"/>
              </a:rPr>
              <a:t>th</a:t>
            </a:r>
            <a:r>
              <a:rPr lang="en-US" sz="2400" b="1">
                <a:latin typeface="Verdana" pitchFamily="34" charset="0"/>
              </a:rPr>
              <a:t> graders:</a:t>
            </a:r>
          </a:p>
          <a:p>
            <a:pPr marL="742950" lvl="1" indent="-285750">
              <a:spcBef>
                <a:spcPct val="20000"/>
              </a:spcBef>
              <a:buClr>
                <a:schemeClr val="tx2"/>
              </a:buClr>
              <a:buSzPct val="75000"/>
              <a:buFont typeface="Monotype Sorts" charset="2"/>
              <a:buChar char="u"/>
            </a:pPr>
            <a:r>
              <a:rPr lang="en-US" sz="2200">
                <a:latin typeface="Verdana" pitchFamily="34" charset="0"/>
              </a:rPr>
              <a:t>1992: 3.3%			2007: 9.2%</a:t>
            </a:r>
          </a:p>
          <a:p>
            <a:pPr marL="1600200" lvl="3" indent="-228600">
              <a:spcBef>
                <a:spcPct val="20000"/>
              </a:spcBef>
              <a:buClr>
                <a:schemeClr val="tx2"/>
              </a:buClr>
            </a:pPr>
            <a:r>
              <a:rPr lang="en-US" sz="2400" b="1">
                <a:latin typeface="Verdana" pitchFamily="34" charset="0"/>
                <a:sym typeface="Wingdings" pitchFamily="2" charset="2"/>
              </a:rPr>
              <a:t>    </a:t>
            </a:r>
            <a:r>
              <a:rPr lang="en-US" sz="2400" b="1">
                <a:latin typeface="Verdana" pitchFamily="34" charset="0"/>
              </a:rPr>
              <a:t>179% increase over 15 years</a:t>
            </a:r>
          </a:p>
          <a:p>
            <a:pPr marL="342900" indent="-342900">
              <a:spcBef>
                <a:spcPct val="20000"/>
              </a:spcBef>
              <a:buClr>
                <a:schemeClr val="tx2"/>
              </a:buClr>
              <a:buSzPct val="50000"/>
              <a:buFont typeface="Monotype Sorts" charset="2"/>
              <a:buChar char="n"/>
            </a:pPr>
            <a:r>
              <a:rPr lang="en-US" sz="2400" b="1">
                <a:latin typeface="Verdana" pitchFamily="34" charset="0"/>
              </a:rPr>
              <a:t>OxyContin			Vicodin</a:t>
            </a:r>
          </a:p>
          <a:p>
            <a:pPr marL="742950" lvl="1" indent="-285750">
              <a:spcBef>
                <a:spcPct val="20000"/>
              </a:spcBef>
              <a:buClr>
                <a:schemeClr val="tx2"/>
              </a:buClr>
              <a:buSzPct val="75000"/>
              <a:buFont typeface="Monotype Sorts" charset="2"/>
              <a:buChar char="u"/>
            </a:pPr>
            <a:r>
              <a:rPr lang="en-US" sz="2200">
                <a:latin typeface="Verdana" pitchFamily="34" charset="0"/>
              </a:rPr>
              <a:t>8</a:t>
            </a:r>
            <a:r>
              <a:rPr lang="en-US" sz="2200" baseline="30000">
                <a:latin typeface="Verdana" pitchFamily="34" charset="0"/>
              </a:rPr>
              <a:t>th        </a:t>
            </a:r>
            <a:r>
              <a:rPr lang="en-US" sz="2200">
                <a:latin typeface="Verdana" pitchFamily="34" charset="0"/>
              </a:rPr>
              <a:t>1.8%</a:t>
            </a:r>
            <a:r>
              <a:rPr lang="en-US" sz="2200" baseline="30000">
                <a:latin typeface="Verdana" pitchFamily="34" charset="0"/>
              </a:rPr>
              <a:t>     			</a:t>
            </a:r>
            <a:r>
              <a:rPr lang="en-US" sz="2200">
                <a:latin typeface="Verdana" pitchFamily="34" charset="0"/>
              </a:rPr>
              <a:t>8</a:t>
            </a:r>
            <a:r>
              <a:rPr lang="en-US" sz="2200" baseline="30000">
                <a:latin typeface="Verdana" pitchFamily="34" charset="0"/>
              </a:rPr>
              <a:t>th</a:t>
            </a:r>
            <a:r>
              <a:rPr lang="en-US" sz="2200">
                <a:latin typeface="Verdana" pitchFamily="34" charset="0"/>
              </a:rPr>
              <a:t>         2.7%</a:t>
            </a:r>
            <a:endParaRPr lang="en-US" sz="2200" baseline="30000">
              <a:latin typeface="Verdana" pitchFamily="34" charset="0"/>
            </a:endParaRPr>
          </a:p>
          <a:p>
            <a:pPr marL="742950" lvl="1" indent="-285750">
              <a:spcBef>
                <a:spcPct val="20000"/>
              </a:spcBef>
              <a:buClr>
                <a:schemeClr val="tx2"/>
              </a:buClr>
              <a:buSzPct val="75000"/>
              <a:buFont typeface="Monotype Sorts" charset="2"/>
              <a:buChar char="u"/>
            </a:pPr>
            <a:r>
              <a:rPr lang="en-US" sz="2200">
                <a:latin typeface="Verdana" pitchFamily="34" charset="0"/>
              </a:rPr>
              <a:t>10</a:t>
            </a:r>
            <a:r>
              <a:rPr lang="en-US" sz="2200" baseline="30000">
                <a:latin typeface="Verdana" pitchFamily="34" charset="0"/>
              </a:rPr>
              <a:t>th</a:t>
            </a:r>
            <a:r>
              <a:rPr lang="en-US" sz="2200">
                <a:latin typeface="Verdana" pitchFamily="34" charset="0"/>
              </a:rPr>
              <a:t>    3.9%			10</a:t>
            </a:r>
            <a:r>
              <a:rPr lang="en-US" sz="2200" baseline="30000">
                <a:latin typeface="Verdana" pitchFamily="34" charset="0"/>
              </a:rPr>
              <a:t>th</a:t>
            </a:r>
            <a:r>
              <a:rPr lang="en-US" sz="2200">
                <a:latin typeface="Verdana" pitchFamily="34" charset="0"/>
              </a:rPr>
              <a:t>       7.2%</a:t>
            </a:r>
          </a:p>
          <a:p>
            <a:pPr marL="742950" lvl="1" indent="-285750">
              <a:spcBef>
                <a:spcPct val="20000"/>
              </a:spcBef>
              <a:buClr>
                <a:schemeClr val="tx2"/>
              </a:buClr>
              <a:buSzPct val="75000"/>
              <a:buFont typeface="Monotype Sorts" charset="2"/>
              <a:buChar char="u"/>
            </a:pPr>
            <a:r>
              <a:rPr lang="en-US" sz="2200">
                <a:latin typeface="Verdana" pitchFamily="34" charset="0"/>
              </a:rPr>
              <a:t>12</a:t>
            </a:r>
            <a:r>
              <a:rPr lang="en-US" sz="2200" baseline="30000">
                <a:latin typeface="Verdana" pitchFamily="34" charset="0"/>
              </a:rPr>
              <a:t>th</a:t>
            </a:r>
            <a:r>
              <a:rPr lang="en-US" sz="2200">
                <a:latin typeface="Verdana" pitchFamily="34" charset="0"/>
              </a:rPr>
              <a:t>    5.2%    		12</a:t>
            </a:r>
            <a:r>
              <a:rPr lang="en-US" sz="2200" baseline="30000">
                <a:latin typeface="Verdana" pitchFamily="34" charset="0"/>
              </a:rPr>
              <a:t>th</a:t>
            </a:r>
            <a:r>
              <a:rPr lang="en-US" sz="2200">
                <a:latin typeface="Verdana" pitchFamily="34" charset="0"/>
              </a:rPr>
              <a:t>       9.6%</a:t>
            </a:r>
          </a:p>
          <a:p>
            <a:pPr marL="342900" indent="-342900">
              <a:spcBef>
                <a:spcPct val="20000"/>
              </a:spcBef>
              <a:buClr>
                <a:schemeClr val="tx2"/>
              </a:buClr>
              <a:buSzPct val="50000"/>
              <a:buFont typeface="Monotype Sorts" charset="2"/>
              <a:buNone/>
            </a:pPr>
            <a:endParaRPr lang="en-US" sz="1400">
              <a:latin typeface="Verdana" pitchFamily="34" charset="0"/>
            </a:endParaRPr>
          </a:p>
          <a:p>
            <a:pPr marL="342900" indent="-342900">
              <a:spcBef>
                <a:spcPct val="20000"/>
              </a:spcBef>
              <a:buClr>
                <a:schemeClr val="tx2"/>
              </a:buClr>
              <a:buSzPct val="50000"/>
              <a:buFont typeface="Monotype Sorts" charset="2"/>
              <a:buChar char="n"/>
            </a:pPr>
            <a:r>
              <a:rPr lang="en-US" sz="1600">
                <a:latin typeface="Verdana" pitchFamily="34" charset="0"/>
              </a:rPr>
              <a:t>Source: Monitoring the Future, 2007.</a:t>
            </a:r>
          </a:p>
          <a:p>
            <a:pPr marL="342900" indent="-342900">
              <a:spcBef>
                <a:spcPct val="20000"/>
              </a:spcBef>
              <a:buClr>
                <a:schemeClr val="tx2"/>
              </a:buClr>
              <a:buSzPct val="50000"/>
              <a:buFont typeface="Monotype Sorts" charset="2"/>
              <a:buChar char="n"/>
            </a:pPr>
            <a:endParaRPr lang="en-US" sz="1600">
              <a:latin typeface="Verdana" pitchFamily="34" charset="0"/>
            </a:endParaRPr>
          </a:p>
          <a:p>
            <a:pPr marL="342900" indent="-342900">
              <a:spcBef>
                <a:spcPct val="20000"/>
              </a:spcBef>
              <a:buClr>
                <a:schemeClr val="tx2"/>
              </a:buClr>
              <a:buSzPct val="50000"/>
              <a:buFont typeface="Monotype Sorts" charset="2"/>
              <a:buChar char="n"/>
            </a:pPr>
            <a:r>
              <a:rPr lang="en-US" sz="2400">
                <a:latin typeface="Verdana" pitchFamily="34" charset="0"/>
              </a:rPr>
              <a:t>These statistics are likely to be important in thinking about vulnerability to substance abuse in physicians.</a:t>
            </a:r>
          </a:p>
          <a:p>
            <a:pPr marL="1143000" lvl="2" indent="-228600">
              <a:spcBef>
                <a:spcPct val="20000"/>
              </a:spcBef>
              <a:buClr>
                <a:schemeClr val="tx2"/>
              </a:buClr>
              <a:buSzPct val="62000"/>
              <a:buFont typeface="Monotype Sorts" charset="2"/>
              <a:buNone/>
            </a:pPr>
            <a:endParaRPr lang="en-US" b="1">
              <a:latin typeface="Verdana" pitchFamily="34" charset="0"/>
            </a:endParaRPr>
          </a:p>
          <a:p>
            <a:pPr marL="1143000" lvl="2" indent="-228600">
              <a:spcBef>
                <a:spcPct val="20000"/>
              </a:spcBef>
              <a:buClr>
                <a:schemeClr val="tx2"/>
              </a:buClr>
              <a:buSzPct val="62000"/>
              <a:buFont typeface="Monotype Sorts" charset="2"/>
              <a:buNone/>
            </a:pPr>
            <a:endParaRPr lang="en-US" sz="1000" b="1">
              <a:latin typeface="Verdana" pitchFamily="34" charset="0"/>
            </a:endParaRP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371600" y="457200"/>
            <a:ext cx="7772400" cy="1143000"/>
          </a:xfrm>
        </p:spPr>
        <p:txBody>
          <a:bodyPr/>
          <a:lstStyle/>
          <a:p>
            <a:pPr eaLnBrk="1" hangingPunct="1">
              <a:defRPr/>
            </a:pPr>
            <a:r>
              <a:rPr lang="en-US" sz="3500" b="1" smtClean="0">
                <a:solidFill>
                  <a:schemeClr val="tx1"/>
                </a:solidFill>
                <a:effectLst>
                  <a:outerShdw blurRad="38100" dist="38100" dir="2700000" algn="tl">
                    <a:srgbClr val="000000"/>
                  </a:outerShdw>
                </a:effectLst>
              </a:rPr>
              <a:t>Can Impairment Be Predicted?</a:t>
            </a:r>
          </a:p>
        </p:txBody>
      </p:sp>
      <p:sp>
        <p:nvSpPr>
          <p:cNvPr id="21507" name="Rectangle 3"/>
          <p:cNvSpPr>
            <a:spLocks noGrp="1" noChangeArrowheads="1"/>
          </p:cNvSpPr>
          <p:nvPr>
            <p:ph type="body" idx="1"/>
          </p:nvPr>
        </p:nvSpPr>
        <p:spPr>
          <a:xfrm>
            <a:off x="1371600" y="1371600"/>
            <a:ext cx="7772400" cy="5486400"/>
          </a:xfrm>
        </p:spPr>
        <p:txBody>
          <a:bodyPr/>
          <a:lstStyle/>
          <a:p>
            <a:pPr eaLnBrk="1" hangingPunct="1">
              <a:spcBef>
                <a:spcPct val="25000"/>
              </a:spcBef>
              <a:buFont typeface="Wingdings" pitchFamily="2" charset="2"/>
              <a:buNone/>
            </a:pPr>
            <a:endParaRPr lang="en-US" sz="3000" b="0" smtClean="0">
              <a:latin typeface="Arial" pitchFamily="34" charset="0"/>
            </a:endParaRPr>
          </a:p>
          <a:p>
            <a:pPr eaLnBrk="1" hangingPunct="1">
              <a:spcBef>
                <a:spcPct val="25000"/>
              </a:spcBef>
              <a:buFont typeface="Wingdings" pitchFamily="2" charset="2"/>
              <a:buChar char="§"/>
            </a:pPr>
            <a:r>
              <a:rPr lang="en-US" sz="3000" b="0" smtClean="0">
                <a:latin typeface="Arial" pitchFamily="34" charset="0"/>
              </a:rPr>
              <a:t>Physicians disciplined by their regulatory Boards were 3X as likely as to have demonstrated unprofessional behavior in medical school.  </a:t>
            </a:r>
          </a:p>
          <a:p>
            <a:pPr eaLnBrk="1" hangingPunct="1">
              <a:spcBef>
                <a:spcPct val="25000"/>
              </a:spcBef>
              <a:buFont typeface="Wingdings" pitchFamily="2" charset="2"/>
              <a:buChar char="§"/>
            </a:pPr>
            <a:r>
              <a:rPr lang="en-US" sz="3000" b="0" smtClean="0">
                <a:latin typeface="Arial" pitchFamily="34" charset="0"/>
              </a:rPr>
              <a:t>The largest number of disciplinary actions were related to the use of alcohol and drugs.</a:t>
            </a:r>
          </a:p>
          <a:p>
            <a:pPr eaLnBrk="1" hangingPunct="1">
              <a:spcBef>
                <a:spcPct val="25000"/>
              </a:spcBef>
              <a:buFont typeface="Wingdings" pitchFamily="2" charset="2"/>
              <a:buNone/>
            </a:pPr>
            <a:r>
              <a:rPr lang="en-US" altLang="zh-CN" sz="2800" smtClean="0">
                <a:ea typeface="SimSun" pitchFamily="2" charset="-122"/>
              </a:rPr>
              <a:t>					</a:t>
            </a:r>
            <a:r>
              <a:rPr lang="en-US" altLang="zh-CN" sz="1800" b="0" smtClean="0">
                <a:ea typeface="SimSun" pitchFamily="2" charset="-122"/>
              </a:rPr>
              <a:t>Papadikis et al. 2005</a:t>
            </a:r>
            <a:endParaRPr lang="en-US" sz="1800" b="0" smtClean="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219200" y="457200"/>
            <a:ext cx="7696200" cy="685800"/>
          </a:xfrm>
        </p:spPr>
        <p:txBody>
          <a:bodyPr/>
          <a:lstStyle/>
          <a:p>
            <a:r>
              <a:rPr lang="en-US" smtClean="0">
                <a:solidFill>
                  <a:schemeClr val="tx1"/>
                </a:solidFill>
              </a:rPr>
              <a:t>Learning Objectives</a:t>
            </a:r>
          </a:p>
        </p:txBody>
      </p:sp>
      <p:sp>
        <p:nvSpPr>
          <p:cNvPr id="4099" name="Content Placeholder 2"/>
          <p:cNvSpPr>
            <a:spLocks noGrp="1"/>
          </p:cNvSpPr>
          <p:nvPr>
            <p:ph idx="1"/>
          </p:nvPr>
        </p:nvSpPr>
        <p:spPr>
          <a:xfrm>
            <a:off x="304800" y="1447800"/>
            <a:ext cx="8305800" cy="4800600"/>
          </a:xfrm>
        </p:spPr>
        <p:txBody>
          <a:bodyPr/>
          <a:lstStyle/>
          <a:p>
            <a:r>
              <a:rPr lang="en-US" smtClean="0"/>
              <a:t>To gain an understanding of the disease of addiction in physicians including </a:t>
            </a:r>
          </a:p>
          <a:p>
            <a:pPr lvl="1"/>
            <a:r>
              <a:rPr lang="en-US" smtClean="0"/>
              <a:t>What constitutes hazardous substance use</a:t>
            </a:r>
          </a:p>
          <a:p>
            <a:pPr lvl="1"/>
            <a:r>
              <a:rPr lang="en-US" smtClean="0"/>
              <a:t>Warning signs</a:t>
            </a:r>
          </a:p>
          <a:p>
            <a:pPr lvl="1"/>
            <a:r>
              <a:rPr lang="en-US" smtClean="0"/>
              <a:t>Assessment and treatment</a:t>
            </a:r>
          </a:p>
          <a:p>
            <a:pPr lvl="1"/>
            <a:r>
              <a:rPr lang="en-US" smtClean="0"/>
              <a:t>Return to Practice</a:t>
            </a:r>
          </a:p>
          <a:p>
            <a:r>
              <a:rPr lang="en-US" smtClean="0"/>
              <a:t>Monitoring of impaired physicians</a:t>
            </a:r>
          </a:p>
          <a:p>
            <a:pPr lvl="1"/>
            <a:r>
              <a:rPr lang="en-US" smtClean="0"/>
              <a:t>How does it work?</a:t>
            </a:r>
          </a:p>
          <a:p>
            <a:pPr lvl="1"/>
            <a:r>
              <a:rPr lang="en-US" smtClean="0"/>
              <a:t>Is it effective?</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43000" y="1066800"/>
            <a:ext cx="7696200" cy="685800"/>
          </a:xfrm>
        </p:spPr>
        <p:txBody>
          <a:bodyPr/>
          <a:lstStyle/>
          <a:p>
            <a:r>
              <a:rPr lang="en-US" smtClean="0">
                <a:solidFill>
                  <a:schemeClr val="tx1"/>
                </a:solidFill>
              </a:rPr>
              <a:t>Co-Occurring Mental Illness</a:t>
            </a:r>
          </a:p>
        </p:txBody>
      </p:sp>
      <p:sp>
        <p:nvSpPr>
          <p:cNvPr id="22531" name="Rectangle 3"/>
          <p:cNvSpPr>
            <a:spLocks noGrp="1" noChangeArrowheads="1"/>
          </p:cNvSpPr>
          <p:nvPr>
            <p:ph type="body" idx="1"/>
          </p:nvPr>
        </p:nvSpPr>
        <p:spPr>
          <a:xfrm>
            <a:off x="685800" y="2362200"/>
            <a:ext cx="8077200" cy="3429000"/>
          </a:xfrm>
        </p:spPr>
        <p:txBody>
          <a:bodyPr/>
          <a:lstStyle/>
          <a:p>
            <a:r>
              <a:rPr lang="en-US" altLang="zh-CN" smtClean="0">
                <a:ea typeface="SimSun" pitchFamily="2" charset="-122"/>
              </a:rPr>
              <a:t>Substance use disorders often co-occur with depression.</a:t>
            </a:r>
            <a:r>
              <a:rPr lang="en-US" altLang="zh-CN" b="0" smtClean="0">
                <a:ea typeface="SimSun" pitchFamily="2" charset="-122"/>
              </a:rPr>
              <a:t>  </a:t>
            </a:r>
          </a:p>
          <a:p>
            <a:r>
              <a:rPr lang="en-US" altLang="zh-CN" b="0" smtClean="0">
                <a:ea typeface="SimSun" pitchFamily="2" charset="-122"/>
              </a:rPr>
              <a:t>In physicians, depression is common and has been reported to occur at a lifetime prevalence rate of 12.8% in men and 19.5% in women </a:t>
            </a:r>
            <a:r>
              <a:rPr lang="en-US" altLang="zh-CN" sz="2000" b="0" smtClean="0">
                <a:ea typeface="SimSun" pitchFamily="2" charset="-122"/>
              </a:rPr>
              <a:t>(Center et al, 2003, Ford et al. 1998).</a:t>
            </a:r>
            <a:r>
              <a:rPr lang="en-US" altLang="zh-CN" b="0" smtClean="0">
                <a:ea typeface="SimSun" pitchFamily="2" charset="-122"/>
              </a:rPr>
              <a:t>  </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143000" y="838200"/>
            <a:ext cx="7696200" cy="685800"/>
          </a:xfrm>
        </p:spPr>
        <p:txBody>
          <a:bodyPr/>
          <a:lstStyle/>
          <a:p>
            <a:r>
              <a:rPr lang="en-US" smtClean="0">
                <a:solidFill>
                  <a:schemeClr val="tx1"/>
                </a:solidFill>
              </a:rPr>
              <a:t>Co-Occurring Mental Illness</a:t>
            </a:r>
          </a:p>
        </p:txBody>
      </p:sp>
      <p:sp>
        <p:nvSpPr>
          <p:cNvPr id="23555" name="Rectangle 3"/>
          <p:cNvSpPr>
            <a:spLocks noGrp="1" noChangeArrowheads="1"/>
          </p:cNvSpPr>
          <p:nvPr>
            <p:ph type="body" idx="1"/>
          </p:nvPr>
        </p:nvSpPr>
        <p:spPr>
          <a:xfrm>
            <a:off x="1219200" y="1981200"/>
            <a:ext cx="7696200" cy="4648200"/>
          </a:xfrm>
        </p:spPr>
        <p:txBody>
          <a:bodyPr/>
          <a:lstStyle/>
          <a:p>
            <a:r>
              <a:rPr lang="en-US" altLang="zh-CN" smtClean="0">
                <a:ea typeface="SimSun" pitchFamily="2" charset="-122"/>
              </a:rPr>
              <a:t>Suicide is a risk:</a:t>
            </a:r>
            <a:r>
              <a:rPr lang="en-US" altLang="zh-CN" b="0" smtClean="0">
                <a:ea typeface="SimSun" pitchFamily="2" charset="-122"/>
              </a:rPr>
              <a:t>  Suicide prevalence (relative risk compared to the general population) for male physicians is 1.1-3.4 and 2.5-5.7 for female physicians </a:t>
            </a:r>
            <a:r>
              <a:rPr lang="en-US" altLang="zh-CN" sz="2000" b="0" smtClean="0">
                <a:ea typeface="SimSun" pitchFamily="2" charset="-122"/>
              </a:rPr>
              <a:t>(Frank and Dingle, 1999).</a:t>
            </a:r>
            <a:r>
              <a:rPr lang="en-US" altLang="zh-CN" b="0" smtClean="0">
                <a:ea typeface="SimSun" pitchFamily="2" charset="-122"/>
              </a:rPr>
              <a:t>  </a:t>
            </a:r>
          </a:p>
          <a:p>
            <a:r>
              <a:rPr lang="en-US" altLang="zh-CN" b="0" smtClean="0">
                <a:ea typeface="SimSun" pitchFamily="2" charset="-122"/>
              </a:rPr>
              <a:t>Due to the physician’s greater knowledge of lethal drugs and access, rates of completed suicides are higher in the physician population.</a:t>
            </a:r>
            <a:endParaRPr lang="en-US" b="0" smtClean="0"/>
          </a:p>
          <a:p>
            <a:pPr>
              <a:buFontTx/>
              <a:buNone/>
            </a:pPr>
            <a:endParaRPr lang="en-US" smtClean="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09600" y="457200"/>
            <a:ext cx="8534400" cy="1143000"/>
          </a:xfrm>
        </p:spPr>
        <p:txBody>
          <a:bodyPr/>
          <a:lstStyle/>
          <a:p>
            <a:pPr eaLnBrk="1" hangingPunct="1">
              <a:defRPr/>
            </a:pPr>
            <a:r>
              <a:rPr lang="en-US" sz="3500" b="1" smtClean="0">
                <a:solidFill>
                  <a:schemeClr val="tx1"/>
                </a:solidFill>
                <a:effectLst>
                  <a:outerShdw blurRad="38100" dist="38100" dir="2700000" algn="tl">
                    <a:srgbClr val="000000"/>
                  </a:outerShdw>
                </a:effectLst>
              </a:rPr>
              <a:t>What Prevents Physicians From Getting Help?</a:t>
            </a:r>
          </a:p>
        </p:txBody>
      </p:sp>
      <p:sp>
        <p:nvSpPr>
          <p:cNvPr id="24579" name="Rectangle 3"/>
          <p:cNvSpPr>
            <a:spLocks noGrp="1" noChangeArrowheads="1"/>
          </p:cNvSpPr>
          <p:nvPr>
            <p:ph type="body" idx="1"/>
          </p:nvPr>
        </p:nvSpPr>
        <p:spPr>
          <a:xfrm>
            <a:off x="1143000" y="1981200"/>
            <a:ext cx="7772400" cy="4343400"/>
          </a:xfrm>
        </p:spPr>
        <p:txBody>
          <a:bodyPr/>
          <a:lstStyle/>
          <a:p>
            <a:pPr eaLnBrk="1" hangingPunct="1">
              <a:spcBef>
                <a:spcPct val="25000"/>
              </a:spcBef>
              <a:buFont typeface="Wingdings" pitchFamily="2" charset="2"/>
              <a:buChar char="§"/>
            </a:pPr>
            <a:r>
              <a:rPr lang="en-US" sz="3300" b="0" smtClean="0">
                <a:latin typeface="Arial" pitchFamily="34" charset="0"/>
              </a:rPr>
              <a:t>Ignorance about disease</a:t>
            </a:r>
          </a:p>
          <a:p>
            <a:pPr eaLnBrk="1" hangingPunct="1">
              <a:spcBef>
                <a:spcPct val="25000"/>
              </a:spcBef>
              <a:buFont typeface="Wingdings" pitchFamily="2" charset="2"/>
              <a:buChar char="§"/>
            </a:pPr>
            <a:r>
              <a:rPr lang="en-US" sz="3300" b="0" smtClean="0">
                <a:latin typeface="Arial" pitchFamily="34" charset="0"/>
              </a:rPr>
              <a:t>Fear of the stigma attached to diseases such as depression and chemical dependence</a:t>
            </a:r>
          </a:p>
          <a:p>
            <a:pPr eaLnBrk="1" hangingPunct="1">
              <a:spcBef>
                <a:spcPct val="25000"/>
              </a:spcBef>
              <a:buFont typeface="Wingdings" pitchFamily="2" charset="2"/>
              <a:buChar char="§"/>
            </a:pPr>
            <a:r>
              <a:rPr lang="en-US" sz="3300" b="0" smtClean="0">
                <a:latin typeface="Arial" pitchFamily="34" charset="0"/>
              </a:rPr>
              <a:t>Self-diagnosis and “curbside” consults</a:t>
            </a:r>
          </a:p>
          <a:p>
            <a:pPr eaLnBrk="1" hangingPunct="1">
              <a:spcBef>
                <a:spcPct val="25000"/>
              </a:spcBef>
              <a:buFont typeface="Wingdings" pitchFamily="2" charset="2"/>
              <a:buChar char="§"/>
            </a:pPr>
            <a:r>
              <a:rPr lang="en-US" sz="3300" b="0" smtClean="0">
                <a:latin typeface="Arial" pitchFamily="34" charset="0"/>
              </a:rPr>
              <a:t>Concern about confidentiality</a:t>
            </a:r>
          </a:p>
          <a:p>
            <a:pPr eaLnBrk="1" hangingPunct="1">
              <a:spcBef>
                <a:spcPct val="25000"/>
              </a:spcBef>
              <a:buFont typeface="Wingdings" pitchFamily="2" charset="2"/>
              <a:buChar char="§"/>
            </a:pPr>
            <a:r>
              <a:rPr lang="en-US" sz="3300" b="0" smtClean="0">
                <a:latin typeface="Arial" pitchFamily="34" charset="0"/>
              </a:rPr>
              <a:t>Time Constraints</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304800" y="457200"/>
            <a:ext cx="8839200" cy="685800"/>
          </a:xfrm>
        </p:spPr>
        <p:txBody>
          <a:bodyPr/>
          <a:lstStyle/>
          <a:p>
            <a:pPr>
              <a:defRPr/>
            </a:pPr>
            <a:r>
              <a:rPr lang="en-US" sz="3500" b="1" smtClean="0">
                <a:solidFill>
                  <a:schemeClr val="tx1"/>
                </a:solidFill>
                <a:effectLst>
                  <a:outerShdw blurRad="38100" dist="38100" dir="2700000" algn="tl">
                    <a:srgbClr val="000000"/>
                  </a:outerShdw>
                </a:effectLst>
              </a:rPr>
              <a:t>What Prevents Physicians From Getting Help?</a:t>
            </a:r>
          </a:p>
        </p:txBody>
      </p:sp>
      <p:sp>
        <p:nvSpPr>
          <p:cNvPr id="25603" name="Rectangle 3"/>
          <p:cNvSpPr>
            <a:spLocks noGrp="1" noChangeArrowheads="1"/>
          </p:cNvSpPr>
          <p:nvPr>
            <p:ph type="body" idx="1"/>
          </p:nvPr>
        </p:nvSpPr>
        <p:spPr>
          <a:xfrm>
            <a:off x="914400" y="1524000"/>
            <a:ext cx="8229600" cy="5638800"/>
          </a:xfrm>
        </p:spPr>
        <p:txBody>
          <a:bodyPr/>
          <a:lstStyle/>
          <a:p>
            <a:pPr eaLnBrk="1" hangingPunct="1">
              <a:spcBef>
                <a:spcPct val="25000"/>
              </a:spcBef>
              <a:buFont typeface="Wingdings" pitchFamily="2" charset="2"/>
              <a:buChar char="§"/>
            </a:pPr>
            <a:r>
              <a:rPr lang="en-US" sz="2900" b="0" smtClean="0">
                <a:latin typeface="Arial" pitchFamily="34" charset="0"/>
              </a:rPr>
              <a:t>Fear of jeopardizing one’s career</a:t>
            </a:r>
          </a:p>
          <a:p>
            <a:pPr eaLnBrk="1" hangingPunct="1">
              <a:spcBef>
                <a:spcPct val="25000"/>
              </a:spcBef>
              <a:buFont typeface="Wingdings" pitchFamily="2" charset="2"/>
              <a:buChar char="§"/>
            </a:pPr>
            <a:r>
              <a:rPr lang="en-US" sz="2900" b="0" smtClean="0">
                <a:latin typeface="Arial" pitchFamily="34" charset="0"/>
              </a:rPr>
              <a:t>Culture of medical education and medicine that rewards individuals who are self-reliant, high achievers, competitive – leads to isolation and the notion that “good doctors” have few needs</a:t>
            </a:r>
          </a:p>
          <a:p>
            <a:pPr eaLnBrk="1" hangingPunct="1">
              <a:spcBef>
                <a:spcPct val="25000"/>
              </a:spcBef>
              <a:buFont typeface="Wingdings" pitchFamily="2" charset="2"/>
              <a:buChar char="§"/>
            </a:pPr>
            <a:r>
              <a:rPr lang="en-US" sz="2900" b="0" smtClean="0">
                <a:latin typeface="Arial" pitchFamily="34" charset="0"/>
              </a:rPr>
              <a:t>Character traits of physicians to be “self-sacrificing” at the expense of their own health and needs</a:t>
            </a:r>
          </a:p>
          <a:p>
            <a:pPr eaLnBrk="1" hangingPunct="1">
              <a:spcBef>
                <a:spcPct val="25000"/>
              </a:spcBef>
              <a:buFont typeface="Wingdings" pitchFamily="2" charset="2"/>
              <a:buChar char="§"/>
            </a:pPr>
            <a:r>
              <a:rPr lang="en-US" sz="2900" b="0" smtClean="0">
                <a:latin typeface="Arial" pitchFamily="34" charset="0"/>
              </a:rPr>
              <a:t>Family and colleagues participating in “conspiracy of silence” </a:t>
            </a:r>
          </a:p>
          <a:p>
            <a:pPr>
              <a:buFontTx/>
              <a:buNone/>
            </a:pPr>
            <a:endParaRPr lang="en-US" sz="2800" smtClean="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1143000" y="1905000"/>
            <a:ext cx="7772400" cy="4572000"/>
          </a:xfrm>
        </p:spPr>
        <p:txBody>
          <a:bodyPr/>
          <a:lstStyle/>
          <a:p>
            <a:pPr eaLnBrk="1" hangingPunct="1">
              <a:spcBef>
                <a:spcPct val="25000"/>
              </a:spcBef>
              <a:buFont typeface="Wingdings" pitchFamily="2" charset="2"/>
              <a:buNone/>
            </a:pPr>
            <a:r>
              <a:rPr lang="en-US" sz="3000" b="0" smtClean="0">
                <a:latin typeface="Arial" pitchFamily="34" charset="0"/>
              </a:rPr>
              <a:t>High risk conditions:</a:t>
            </a:r>
          </a:p>
          <a:p>
            <a:pPr marL="858838" lvl="1" indent="-401638" eaLnBrk="1" hangingPunct="1">
              <a:spcBef>
                <a:spcPct val="25000"/>
              </a:spcBef>
              <a:buClr>
                <a:schemeClr val="folHlink"/>
              </a:buClr>
              <a:buFont typeface="Perpetua" pitchFamily="18" charset="0"/>
              <a:buChar char="−"/>
            </a:pPr>
            <a:r>
              <a:rPr lang="en-US" sz="3000" b="0" smtClean="0">
                <a:latin typeface="Arial" pitchFamily="34" charset="0"/>
              </a:rPr>
              <a:t>Family history</a:t>
            </a:r>
          </a:p>
          <a:p>
            <a:pPr marL="858838" lvl="1" indent="-401638" eaLnBrk="1" hangingPunct="1">
              <a:spcBef>
                <a:spcPct val="25000"/>
              </a:spcBef>
              <a:buClr>
                <a:schemeClr val="folHlink"/>
              </a:buClr>
              <a:buFont typeface="Perpetua" pitchFamily="18" charset="0"/>
              <a:buChar char="−"/>
            </a:pPr>
            <a:r>
              <a:rPr lang="en-US" sz="3000" b="0" smtClean="0">
                <a:latin typeface="Arial" pitchFamily="34" charset="0"/>
              </a:rPr>
              <a:t>Access</a:t>
            </a:r>
          </a:p>
          <a:p>
            <a:pPr marL="858838" lvl="1" indent="-401638" eaLnBrk="1" hangingPunct="1">
              <a:spcBef>
                <a:spcPct val="25000"/>
              </a:spcBef>
              <a:buClr>
                <a:schemeClr val="folHlink"/>
              </a:buClr>
              <a:buFont typeface="Perpetua" pitchFamily="18" charset="0"/>
              <a:buChar char="−"/>
            </a:pPr>
            <a:r>
              <a:rPr lang="en-US" sz="3000" b="0" smtClean="0">
                <a:latin typeface="Arial" pitchFamily="34" charset="0"/>
              </a:rPr>
              <a:t>Domestic breakdown, stress at home</a:t>
            </a:r>
          </a:p>
          <a:p>
            <a:pPr marL="858838" lvl="1" indent="-401638" eaLnBrk="1" hangingPunct="1">
              <a:spcBef>
                <a:spcPct val="25000"/>
              </a:spcBef>
              <a:buClr>
                <a:schemeClr val="folHlink"/>
              </a:buClr>
              <a:buFont typeface="Perpetua" pitchFamily="18" charset="0"/>
              <a:buChar char="−"/>
            </a:pPr>
            <a:r>
              <a:rPr lang="en-US" sz="3000" b="0" smtClean="0">
                <a:latin typeface="Arial" pitchFamily="34" charset="0"/>
              </a:rPr>
              <a:t>Unusual stress at work (malpractice suit)</a:t>
            </a:r>
          </a:p>
          <a:p>
            <a:pPr marL="858838" lvl="1" indent="-401638" eaLnBrk="1" hangingPunct="1">
              <a:spcBef>
                <a:spcPct val="25000"/>
              </a:spcBef>
              <a:buClr>
                <a:schemeClr val="folHlink"/>
              </a:buClr>
              <a:buFont typeface="Perpetua" pitchFamily="18" charset="0"/>
              <a:buChar char="−"/>
            </a:pPr>
            <a:r>
              <a:rPr lang="en-US" sz="3000" b="0" smtClean="0">
                <a:latin typeface="Arial" pitchFamily="34" charset="0"/>
              </a:rPr>
              <a:t>Self-diagnosing and self-prescribing</a:t>
            </a:r>
          </a:p>
          <a:p>
            <a:pPr marL="858838" lvl="1" indent="-401638" eaLnBrk="1" hangingPunct="1">
              <a:spcBef>
                <a:spcPct val="25000"/>
              </a:spcBef>
              <a:buClr>
                <a:schemeClr val="folHlink"/>
              </a:buClr>
              <a:buFont typeface="Perpetua" pitchFamily="18" charset="0"/>
              <a:buChar char="−"/>
            </a:pPr>
            <a:r>
              <a:rPr lang="en-US" sz="3000" b="0" smtClean="0">
                <a:latin typeface="Arial" pitchFamily="34" charset="0"/>
              </a:rPr>
              <a:t>Poor self-care</a:t>
            </a:r>
          </a:p>
        </p:txBody>
      </p:sp>
      <p:sp>
        <p:nvSpPr>
          <p:cNvPr id="18435" name="Rectangle 3"/>
          <p:cNvSpPr>
            <a:spLocks noChangeArrowheads="1"/>
          </p:cNvSpPr>
          <p:nvPr/>
        </p:nvSpPr>
        <p:spPr bwMode="auto">
          <a:xfrm>
            <a:off x="228600" y="228600"/>
            <a:ext cx="8915400" cy="1143000"/>
          </a:xfrm>
          <a:prstGeom prst="rect">
            <a:avLst/>
          </a:prstGeom>
          <a:noFill/>
          <a:ln w="9525">
            <a:noFill/>
            <a:miter lim="800000"/>
            <a:headEnd/>
            <a:tailEnd/>
          </a:ln>
          <a:effectLst/>
        </p:spPr>
        <p:txBody>
          <a:bodyPr anchor="ctr"/>
          <a:lstStyle/>
          <a:p>
            <a:pPr eaLnBrk="1" hangingPunct="1">
              <a:defRPr/>
            </a:pPr>
            <a:r>
              <a:rPr lang="en-US" sz="3500" b="1">
                <a:effectLst>
                  <a:outerShdw blurRad="38100" dist="38100" dir="2700000" algn="tl">
                    <a:srgbClr val="000000"/>
                  </a:outerShdw>
                </a:effectLst>
                <a:latin typeface="Arial Black" pitchFamily="34" charset="0"/>
              </a:rPr>
              <a:t>Identifying the Impaired Physician</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990600" y="1676400"/>
            <a:ext cx="7772400" cy="4648200"/>
          </a:xfrm>
        </p:spPr>
        <p:txBody>
          <a:bodyPr/>
          <a:lstStyle/>
          <a:p>
            <a:pPr eaLnBrk="1" hangingPunct="1">
              <a:spcBef>
                <a:spcPct val="25000"/>
              </a:spcBef>
              <a:buFont typeface="Wingdings" pitchFamily="2" charset="2"/>
              <a:buChar char="§"/>
              <a:defRPr/>
            </a:pPr>
            <a:r>
              <a:rPr lang="en-US" sz="3000" b="0" dirty="0" smtClean="0">
                <a:effectLst>
                  <a:outerShdw blurRad="38100" dist="38100" dir="2700000" algn="tl">
                    <a:srgbClr val="000000"/>
                  </a:outerShdw>
                </a:effectLst>
                <a:latin typeface="Arial" charset="0"/>
              </a:rPr>
              <a:t>It is often difficult to identify chemical dependence and substance abuse among our colleagues.</a:t>
            </a:r>
          </a:p>
          <a:p>
            <a:pPr eaLnBrk="1" hangingPunct="1">
              <a:spcBef>
                <a:spcPct val="25000"/>
              </a:spcBef>
              <a:buFont typeface="Wingdings" pitchFamily="2" charset="2"/>
              <a:buChar char="§"/>
              <a:defRPr/>
            </a:pPr>
            <a:r>
              <a:rPr lang="en-US" sz="3000" b="0" dirty="0" smtClean="0">
                <a:effectLst>
                  <a:outerShdw blurRad="38100" dist="38100" dir="2700000" algn="tl">
                    <a:srgbClr val="000000"/>
                  </a:outerShdw>
                </a:effectLst>
                <a:latin typeface="Arial" charset="0"/>
              </a:rPr>
              <a:t>Signs are subtle and attributed to other problems.</a:t>
            </a:r>
          </a:p>
          <a:p>
            <a:pPr eaLnBrk="1" hangingPunct="1">
              <a:spcBef>
                <a:spcPct val="25000"/>
              </a:spcBef>
              <a:buFont typeface="Wingdings" pitchFamily="2" charset="2"/>
              <a:buChar char="§"/>
              <a:defRPr/>
            </a:pPr>
            <a:r>
              <a:rPr lang="en-US" sz="3000" b="0" dirty="0" smtClean="0">
                <a:effectLst>
                  <a:outerShdw blurRad="38100" dist="38100" dir="2700000" algn="tl">
                    <a:srgbClr val="000000"/>
                  </a:outerShdw>
                </a:effectLst>
                <a:latin typeface="Arial" charset="0"/>
              </a:rPr>
              <a:t>Changes in behavior are often gradual and overlooked on a day-to-day basis.</a:t>
            </a:r>
          </a:p>
          <a:p>
            <a:pPr eaLnBrk="1" hangingPunct="1">
              <a:spcBef>
                <a:spcPct val="25000"/>
              </a:spcBef>
              <a:buFont typeface="Wingdings" pitchFamily="2" charset="2"/>
              <a:buChar char="§"/>
              <a:defRPr/>
            </a:pPr>
            <a:r>
              <a:rPr lang="en-US" sz="3000" b="0" dirty="0" smtClean="0">
                <a:effectLst>
                  <a:outerShdw blurRad="38100" dist="38100" dir="2700000" algn="tl">
                    <a:srgbClr val="000000"/>
                  </a:outerShdw>
                </a:effectLst>
                <a:latin typeface="Arial" charset="0"/>
              </a:rPr>
              <a:t>Often, the workplace is the last place to be affected by chemical dependence.</a:t>
            </a:r>
          </a:p>
        </p:txBody>
      </p:sp>
      <p:sp>
        <p:nvSpPr>
          <p:cNvPr id="19459" name="Rectangle 3"/>
          <p:cNvSpPr>
            <a:spLocks noChangeArrowheads="1"/>
          </p:cNvSpPr>
          <p:nvPr/>
        </p:nvSpPr>
        <p:spPr bwMode="auto">
          <a:xfrm>
            <a:off x="228600" y="228600"/>
            <a:ext cx="8915400" cy="1143000"/>
          </a:xfrm>
          <a:prstGeom prst="rect">
            <a:avLst/>
          </a:prstGeom>
          <a:noFill/>
          <a:ln w="9525">
            <a:noFill/>
            <a:miter lim="800000"/>
            <a:headEnd/>
            <a:tailEnd/>
          </a:ln>
          <a:effectLst/>
        </p:spPr>
        <p:txBody>
          <a:bodyPr anchor="ctr"/>
          <a:lstStyle/>
          <a:p>
            <a:pPr eaLnBrk="1" hangingPunct="1">
              <a:defRPr/>
            </a:pPr>
            <a:r>
              <a:rPr lang="en-US" sz="3500" b="1">
                <a:effectLst>
                  <a:outerShdw blurRad="38100" dist="38100" dir="2700000" algn="tl">
                    <a:srgbClr val="000000"/>
                  </a:outerShdw>
                </a:effectLst>
                <a:latin typeface="Arial Black" pitchFamily="34" charset="0"/>
              </a:rPr>
              <a:t>Identifying the Impaired Physician</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3400" y="1143000"/>
            <a:ext cx="8610600" cy="563563"/>
          </a:xfrm>
        </p:spPr>
        <p:txBody>
          <a:bodyPr/>
          <a:lstStyle/>
          <a:p>
            <a:pPr eaLnBrk="1" hangingPunct="1"/>
            <a:r>
              <a:rPr lang="en-US" sz="3200" b="1" smtClean="0">
                <a:solidFill>
                  <a:schemeClr val="tx1"/>
                </a:solidFill>
              </a:rPr>
              <a:t>What are Some of the Indicators of Substance Abuse or Addiction?</a:t>
            </a:r>
          </a:p>
        </p:txBody>
      </p:sp>
      <p:sp>
        <p:nvSpPr>
          <p:cNvPr id="28675" name="Rectangle 3"/>
          <p:cNvSpPr txBox="1">
            <a:spLocks noChangeArrowheads="1"/>
          </p:cNvSpPr>
          <p:nvPr/>
        </p:nvSpPr>
        <p:spPr bwMode="auto">
          <a:xfrm>
            <a:off x="457200" y="2133600"/>
            <a:ext cx="8382000" cy="3657600"/>
          </a:xfrm>
          <a:prstGeom prst="rect">
            <a:avLst/>
          </a:prstGeom>
          <a:noFill/>
          <a:ln w="9525">
            <a:noFill/>
            <a:miter lim="800000"/>
            <a:headEnd/>
            <a:tailEnd/>
          </a:ln>
        </p:spPr>
        <p:txBody>
          <a:bodyPr/>
          <a:lstStyle/>
          <a:p>
            <a:pPr marL="342900" indent="-342900" eaLnBrk="1" hangingPunct="1">
              <a:lnSpc>
                <a:spcPct val="80000"/>
              </a:lnSpc>
              <a:spcBef>
                <a:spcPct val="20000"/>
              </a:spcBef>
            </a:pPr>
            <a:endParaRPr lang="en-US" sz="3200" b="1"/>
          </a:p>
          <a:p>
            <a:pPr marL="342900" indent="-342900" eaLnBrk="1" hangingPunct="1">
              <a:lnSpc>
                <a:spcPct val="80000"/>
              </a:lnSpc>
              <a:spcBef>
                <a:spcPct val="25000"/>
              </a:spcBef>
              <a:buFont typeface="Wingdings" pitchFamily="2" charset="2"/>
              <a:buChar char="§"/>
            </a:pPr>
            <a:r>
              <a:rPr lang="en-US" sz="2800" b="1"/>
              <a:t>Alcohol on breath</a:t>
            </a:r>
          </a:p>
          <a:p>
            <a:pPr marL="342900" indent="-342900" eaLnBrk="1" hangingPunct="1">
              <a:lnSpc>
                <a:spcPct val="80000"/>
              </a:lnSpc>
              <a:spcBef>
                <a:spcPct val="25000"/>
              </a:spcBef>
              <a:buFont typeface="Wingdings" pitchFamily="2" charset="2"/>
              <a:buChar char="§"/>
            </a:pPr>
            <a:r>
              <a:rPr lang="en-US" sz="2800" b="1"/>
              <a:t>DUI</a:t>
            </a:r>
          </a:p>
          <a:p>
            <a:pPr marL="342900" indent="-342900" eaLnBrk="1" hangingPunct="1">
              <a:lnSpc>
                <a:spcPct val="80000"/>
              </a:lnSpc>
              <a:spcBef>
                <a:spcPct val="25000"/>
              </a:spcBef>
              <a:buFont typeface="Wingdings" pitchFamily="2" charset="2"/>
              <a:buChar char="§"/>
            </a:pPr>
            <a:r>
              <a:rPr lang="en-US" sz="2800" b="1"/>
              <a:t>Tremors</a:t>
            </a:r>
          </a:p>
          <a:p>
            <a:pPr marL="342900" indent="-342900" eaLnBrk="1" hangingPunct="1">
              <a:lnSpc>
                <a:spcPct val="80000"/>
              </a:lnSpc>
              <a:spcBef>
                <a:spcPct val="25000"/>
              </a:spcBef>
              <a:buFont typeface="Wingdings" pitchFamily="2" charset="2"/>
              <a:buChar char="§"/>
            </a:pPr>
            <a:r>
              <a:rPr lang="en-US" sz="2800" b="1"/>
              <a:t>Often late Mondays</a:t>
            </a:r>
          </a:p>
          <a:p>
            <a:pPr marL="342900" indent="-342900" eaLnBrk="1" hangingPunct="1">
              <a:lnSpc>
                <a:spcPct val="80000"/>
              </a:lnSpc>
              <a:spcBef>
                <a:spcPct val="25000"/>
              </a:spcBef>
              <a:buFont typeface="Wingdings" pitchFamily="2" charset="2"/>
              <a:buChar char="§"/>
            </a:pPr>
            <a:r>
              <a:rPr lang="en-US" sz="2800" b="1"/>
              <a:t>Missing work frequently; calling in sick</a:t>
            </a:r>
          </a:p>
          <a:p>
            <a:pPr marL="342900" indent="-342900" eaLnBrk="1" hangingPunct="1">
              <a:lnSpc>
                <a:spcPct val="80000"/>
              </a:lnSpc>
              <a:spcBef>
                <a:spcPct val="25000"/>
              </a:spcBef>
              <a:buFont typeface="Wingdings" pitchFamily="2" charset="2"/>
              <a:buChar char="§"/>
            </a:pPr>
            <a:r>
              <a:rPr lang="en-US" sz="2800" b="1"/>
              <a:t>Mood Swings</a:t>
            </a:r>
          </a:p>
          <a:p>
            <a:pPr marL="342900" indent="-342900" eaLnBrk="1" hangingPunct="1">
              <a:lnSpc>
                <a:spcPct val="80000"/>
              </a:lnSpc>
              <a:spcBef>
                <a:spcPct val="25000"/>
              </a:spcBef>
              <a:buFont typeface="Wingdings" pitchFamily="2" charset="2"/>
              <a:buNone/>
            </a:pPr>
            <a:endParaRPr lang="en-US" sz="2800" b="1"/>
          </a:p>
          <a:p>
            <a:pPr marL="342900" indent="-342900" eaLnBrk="1" hangingPunct="1">
              <a:lnSpc>
                <a:spcPct val="80000"/>
              </a:lnSpc>
              <a:spcBef>
                <a:spcPct val="20000"/>
              </a:spcBef>
              <a:buFontTx/>
              <a:buChar char="•"/>
            </a:pPr>
            <a:endParaRPr lang="en-US" sz="2000" b="1"/>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52400" y="685800"/>
            <a:ext cx="8991600" cy="685800"/>
          </a:xfrm>
        </p:spPr>
        <p:txBody>
          <a:bodyPr/>
          <a:lstStyle/>
          <a:p>
            <a:r>
              <a:rPr lang="en-US" sz="3200" b="1" smtClean="0">
                <a:solidFill>
                  <a:schemeClr val="tx1"/>
                </a:solidFill>
              </a:rPr>
              <a:t>What are Some of the Indicators of Substance Abuse or Addiction?</a:t>
            </a:r>
          </a:p>
        </p:txBody>
      </p:sp>
      <p:sp>
        <p:nvSpPr>
          <p:cNvPr id="29699" name="Rectangle 3"/>
          <p:cNvSpPr>
            <a:spLocks noGrp="1" noChangeArrowheads="1"/>
          </p:cNvSpPr>
          <p:nvPr>
            <p:ph type="body" idx="1"/>
          </p:nvPr>
        </p:nvSpPr>
        <p:spPr>
          <a:xfrm>
            <a:off x="381000" y="2209800"/>
            <a:ext cx="8458200" cy="4343400"/>
          </a:xfrm>
        </p:spPr>
        <p:txBody>
          <a:bodyPr/>
          <a:lstStyle/>
          <a:p>
            <a:r>
              <a:rPr lang="en-US" sz="2800" smtClean="0"/>
              <a:t>Drowsy or sleeping at work</a:t>
            </a:r>
          </a:p>
          <a:p>
            <a:r>
              <a:rPr lang="en-US" sz="2800" smtClean="0"/>
              <a:t>Slurred speech on phone</a:t>
            </a:r>
          </a:p>
          <a:p>
            <a:r>
              <a:rPr lang="en-US" sz="2800" smtClean="0"/>
              <a:t>Inappropriate orders</a:t>
            </a:r>
          </a:p>
          <a:p>
            <a:r>
              <a:rPr lang="en-US" sz="2800" smtClean="0"/>
              <a:t>Inconsistent work performance</a:t>
            </a:r>
          </a:p>
          <a:p>
            <a:r>
              <a:rPr lang="en-US" sz="2800" smtClean="0"/>
              <a:t>Deteriorating physical appearance; weight loss</a:t>
            </a:r>
          </a:p>
          <a:p>
            <a:r>
              <a:rPr lang="en-US" sz="2800" smtClean="0"/>
              <a:t>Missing medications</a:t>
            </a:r>
          </a:p>
          <a:p>
            <a:r>
              <a:rPr lang="en-US" sz="2800" smtClean="0"/>
              <a:t>Unusual prescribing practices</a:t>
            </a:r>
          </a:p>
          <a:p>
            <a:pPr>
              <a:buFontTx/>
              <a:buNone/>
            </a:pPr>
            <a:endParaRPr lang="en-US" sz="2800" smtClean="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304800"/>
            <a:ext cx="7696200" cy="685800"/>
          </a:xfrm>
        </p:spPr>
        <p:txBody>
          <a:bodyPr/>
          <a:lstStyle/>
          <a:p>
            <a:r>
              <a:rPr lang="en-US" smtClean="0">
                <a:solidFill>
                  <a:schemeClr val="tx1"/>
                </a:solidFill>
              </a:rPr>
              <a:t>What is Substance Abuse?</a:t>
            </a:r>
          </a:p>
        </p:txBody>
      </p:sp>
      <p:sp>
        <p:nvSpPr>
          <p:cNvPr id="30723" name="Rectangle 3"/>
          <p:cNvSpPr>
            <a:spLocks noGrp="1" noChangeArrowheads="1"/>
          </p:cNvSpPr>
          <p:nvPr>
            <p:ph type="body" idx="1"/>
          </p:nvPr>
        </p:nvSpPr>
        <p:spPr>
          <a:xfrm>
            <a:off x="1447800" y="1219200"/>
            <a:ext cx="7696200" cy="5638800"/>
          </a:xfrm>
        </p:spPr>
        <p:txBody>
          <a:bodyPr/>
          <a:lstStyle/>
          <a:p>
            <a:pPr>
              <a:buFontTx/>
              <a:buNone/>
            </a:pPr>
            <a:r>
              <a:rPr lang="en-US" smtClean="0"/>
              <a:t>One or more in a 12 month period:</a:t>
            </a:r>
          </a:p>
          <a:p>
            <a:pPr>
              <a:buFontTx/>
              <a:buNone/>
            </a:pPr>
            <a:r>
              <a:rPr lang="en-US" smtClean="0"/>
              <a:t>Recurrent use resulting in failure to fulfill major role obligation: work, school, home</a:t>
            </a:r>
          </a:p>
          <a:p>
            <a:pPr>
              <a:buFontTx/>
              <a:buNone/>
            </a:pPr>
            <a:r>
              <a:rPr lang="en-US" smtClean="0"/>
              <a:t>Recurrent use in hazardous situations (e.g.: driving under the influence)</a:t>
            </a:r>
          </a:p>
          <a:p>
            <a:pPr>
              <a:buFontTx/>
              <a:buNone/>
            </a:pPr>
            <a:r>
              <a:rPr lang="en-US" smtClean="0"/>
              <a:t>Substance-related legal problems</a:t>
            </a:r>
          </a:p>
          <a:p>
            <a:pPr>
              <a:buFontTx/>
              <a:buNone/>
            </a:pPr>
            <a:r>
              <a:rPr lang="en-US" smtClean="0"/>
              <a:t>Continued use despite recurrent social or interpersonal problems </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2000" y="152400"/>
            <a:ext cx="7696200" cy="914400"/>
          </a:xfrm>
        </p:spPr>
        <p:txBody>
          <a:bodyPr/>
          <a:lstStyle/>
          <a:p>
            <a:r>
              <a:rPr lang="en-US" sz="3200" smtClean="0">
                <a:solidFill>
                  <a:schemeClr val="tx1"/>
                </a:solidFill>
              </a:rPr>
              <a:t>What is Substance Dependence (Addiction)?</a:t>
            </a:r>
          </a:p>
        </p:txBody>
      </p:sp>
      <p:sp>
        <p:nvSpPr>
          <p:cNvPr id="31747" name="Rectangle 3"/>
          <p:cNvSpPr>
            <a:spLocks noGrp="1" noChangeArrowheads="1"/>
          </p:cNvSpPr>
          <p:nvPr>
            <p:ph type="body" idx="1"/>
          </p:nvPr>
        </p:nvSpPr>
        <p:spPr>
          <a:xfrm>
            <a:off x="1066800" y="1371600"/>
            <a:ext cx="8077200" cy="5181600"/>
          </a:xfrm>
        </p:spPr>
        <p:txBody>
          <a:bodyPr/>
          <a:lstStyle/>
          <a:p>
            <a:pPr>
              <a:buFontTx/>
              <a:buNone/>
            </a:pPr>
            <a:r>
              <a:rPr lang="en-US" altLang="ja-JP" smtClean="0">
                <a:ea typeface="MS PGothic" pitchFamily="34" charset="-128"/>
              </a:rPr>
              <a:t>Three or more of these seven criteria in </a:t>
            </a:r>
          </a:p>
          <a:p>
            <a:pPr>
              <a:buFontTx/>
              <a:buNone/>
            </a:pPr>
            <a:r>
              <a:rPr lang="en-US" altLang="ja-JP" smtClean="0">
                <a:ea typeface="MS PGothic" pitchFamily="34" charset="-128"/>
              </a:rPr>
              <a:t>a 12-month period:</a:t>
            </a:r>
          </a:p>
          <a:p>
            <a:pPr lvl="1">
              <a:buFontTx/>
              <a:buNone/>
            </a:pPr>
            <a:r>
              <a:rPr lang="en-US" altLang="ja-JP" smtClean="0">
                <a:ea typeface="MS PGothic" pitchFamily="34" charset="-128"/>
              </a:rPr>
              <a:t>1. Tolerance (need for increasing amounts to get expected effects)</a:t>
            </a:r>
          </a:p>
          <a:p>
            <a:pPr lvl="1">
              <a:buFontTx/>
              <a:buNone/>
            </a:pPr>
            <a:r>
              <a:rPr lang="en-US" altLang="ja-JP" smtClean="0">
                <a:ea typeface="MS PGothic" pitchFamily="34" charset="-128"/>
              </a:rPr>
              <a:t>2. Withdrawal</a:t>
            </a:r>
            <a:r>
              <a:rPr lang="en-US" altLang="ja-JP" sz="3200" smtClean="0">
                <a:ea typeface="MS PGothic" pitchFamily="34" charset="-128"/>
              </a:rPr>
              <a:t> </a:t>
            </a:r>
            <a:r>
              <a:rPr lang="en-US" altLang="ja-JP" sz="2400" b="0" smtClean="0">
                <a:ea typeface="MS PGothic" pitchFamily="34" charset="-128"/>
              </a:rPr>
              <a:t>(a</a:t>
            </a:r>
            <a:r>
              <a:rPr lang="en-US" altLang="ja-JP" sz="2400" smtClean="0">
                <a:ea typeface="MS PGothic" pitchFamily="34" charset="-128"/>
              </a:rPr>
              <a:t> </a:t>
            </a:r>
            <a:r>
              <a:rPr lang="en-US" altLang="ja-JP" sz="2400" b="0" smtClean="0">
                <a:ea typeface="MS PGothic" pitchFamily="34" charset="-128"/>
              </a:rPr>
              <a:t>group of symptoms that occurs upon the abrupt discontinuation of or a decrease in dosage of medications, recreational drugs, and/or alcohol which are usually the opposite of what effects the drug itself produces)</a:t>
            </a:r>
            <a:r>
              <a:rPr lang="en-US" altLang="ja-JP" sz="2400" smtClean="0">
                <a:ea typeface="MS PGothic" pitchFamily="34" charset="-128"/>
              </a:rPr>
              <a:t> </a:t>
            </a:r>
          </a:p>
          <a:p>
            <a:pPr lvl="1">
              <a:buFontTx/>
              <a:buNone/>
            </a:pPr>
            <a:r>
              <a:rPr lang="en-US" altLang="ja-JP" smtClean="0">
                <a:ea typeface="MS PGothic" pitchFamily="34" charset="-128"/>
              </a:rPr>
              <a:t>3. More or longer consumption than intended</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1219200" y="2228850"/>
            <a:ext cx="7467600" cy="3108325"/>
          </a:xfrm>
          <a:prstGeom prst="rect">
            <a:avLst/>
          </a:prstGeom>
          <a:noFill/>
          <a:ln w="9525">
            <a:noFill/>
            <a:miter lim="800000"/>
            <a:headEnd/>
            <a:tailEnd/>
          </a:ln>
        </p:spPr>
        <p:txBody>
          <a:bodyPr>
            <a:spAutoFit/>
          </a:bodyPr>
          <a:lstStyle/>
          <a:p>
            <a:pPr eaLnBrk="1" hangingPunct="1"/>
            <a:r>
              <a:rPr lang="en-US" sz="2800" b="1"/>
              <a:t>“A physician who is unable, or potentially unable to practice medicine with reasonable skill and safety to patients because of physical or mental illness, including deterioration through the aging process or loss of motor skills, or excessive use or abuse of drugs including alcohol.”</a:t>
            </a:r>
          </a:p>
        </p:txBody>
      </p:sp>
      <p:sp>
        <p:nvSpPr>
          <p:cNvPr id="5123" name="TextBox 4"/>
          <p:cNvSpPr txBox="1">
            <a:spLocks noChangeArrowheads="1"/>
          </p:cNvSpPr>
          <p:nvPr/>
        </p:nvSpPr>
        <p:spPr bwMode="auto">
          <a:xfrm>
            <a:off x="990600" y="1066800"/>
            <a:ext cx="8067675" cy="579438"/>
          </a:xfrm>
          <a:prstGeom prst="rect">
            <a:avLst/>
          </a:prstGeom>
          <a:noFill/>
          <a:ln w="9525">
            <a:noFill/>
            <a:miter lim="800000"/>
            <a:headEnd/>
            <a:tailEnd/>
          </a:ln>
        </p:spPr>
        <p:txBody>
          <a:bodyPr wrap="none">
            <a:spAutoFit/>
          </a:bodyPr>
          <a:lstStyle/>
          <a:p>
            <a:r>
              <a:rPr lang="en-US" sz="3200" b="1"/>
              <a:t>How Is Impairment in Physicians Defined?</a:t>
            </a:r>
          </a:p>
        </p:txBody>
      </p:sp>
      <p:sp>
        <p:nvSpPr>
          <p:cNvPr id="5124" name="TextBox 5"/>
          <p:cNvSpPr txBox="1">
            <a:spLocks noChangeArrowheads="1"/>
          </p:cNvSpPr>
          <p:nvPr/>
        </p:nvSpPr>
        <p:spPr bwMode="auto">
          <a:xfrm>
            <a:off x="4267200" y="5715000"/>
            <a:ext cx="3438525" cy="646113"/>
          </a:xfrm>
          <a:prstGeom prst="rect">
            <a:avLst/>
          </a:prstGeom>
          <a:noFill/>
          <a:ln w="9525">
            <a:noFill/>
            <a:miter lim="800000"/>
            <a:headEnd/>
            <a:tailEnd/>
          </a:ln>
        </p:spPr>
        <p:txBody>
          <a:bodyPr wrap="none">
            <a:spAutoFit/>
          </a:bodyPr>
          <a:lstStyle/>
          <a:p>
            <a:r>
              <a:rPr lang="en-US"/>
              <a:t>AMA “The Sick Physician”, 1973</a:t>
            </a:r>
          </a:p>
          <a:p>
            <a:endParaRPr lang="en-US"/>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066800" y="609600"/>
            <a:ext cx="7696200" cy="1066800"/>
          </a:xfrm>
        </p:spPr>
        <p:txBody>
          <a:bodyPr/>
          <a:lstStyle/>
          <a:p>
            <a:r>
              <a:rPr lang="en-US" sz="3200" smtClean="0">
                <a:solidFill>
                  <a:schemeClr val="tx1"/>
                </a:solidFill>
              </a:rPr>
              <a:t>What is Substance Dependence (Addiction)?</a:t>
            </a:r>
          </a:p>
        </p:txBody>
      </p:sp>
      <p:sp>
        <p:nvSpPr>
          <p:cNvPr id="32771" name="Rectangle 3"/>
          <p:cNvSpPr>
            <a:spLocks noGrp="1" noChangeArrowheads="1"/>
          </p:cNvSpPr>
          <p:nvPr>
            <p:ph type="body" idx="1"/>
          </p:nvPr>
        </p:nvSpPr>
        <p:spPr>
          <a:xfrm>
            <a:off x="914400" y="2133600"/>
            <a:ext cx="7696200" cy="4419600"/>
          </a:xfrm>
        </p:spPr>
        <p:txBody>
          <a:bodyPr/>
          <a:lstStyle/>
          <a:p>
            <a:pPr lvl="1">
              <a:buFontTx/>
              <a:buNone/>
            </a:pPr>
            <a:r>
              <a:rPr lang="en-US" altLang="ja-JP" smtClean="0">
                <a:ea typeface="MS PGothic" pitchFamily="34" charset="-128"/>
              </a:rPr>
              <a:t>4. Cannot cut down or control use</a:t>
            </a:r>
            <a:endParaRPr lang="en-US" altLang="ja-JP" i="1" smtClean="0">
              <a:ea typeface="MS PGothic" pitchFamily="34" charset="-128"/>
            </a:endParaRPr>
          </a:p>
          <a:p>
            <a:pPr lvl="1">
              <a:buFontTx/>
              <a:buNone/>
            </a:pPr>
            <a:r>
              <a:rPr lang="en-US" altLang="ja-JP" smtClean="0">
                <a:ea typeface="MS PGothic" pitchFamily="34" charset="-128"/>
              </a:rPr>
              <a:t>5. A great deal of time getting, using, recovering from substance</a:t>
            </a:r>
          </a:p>
          <a:p>
            <a:pPr lvl="1">
              <a:buFontTx/>
              <a:buNone/>
            </a:pPr>
            <a:r>
              <a:rPr lang="en-US" altLang="ja-JP" smtClean="0">
                <a:ea typeface="MS PGothic" pitchFamily="34" charset="-128"/>
              </a:rPr>
              <a:t>6. Activities given up or reduced</a:t>
            </a:r>
          </a:p>
          <a:p>
            <a:pPr lvl="1">
              <a:buFontTx/>
              <a:buNone/>
            </a:pPr>
            <a:r>
              <a:rPr lang="en-US" altLang="ja-JP" smtClean="0">
                <a:ea typeface="MS PGothic" pitchFamily="34" charset="-128"/>
              </a:rPr>
              <a:t>7. Use despite knowledge of health problem</a:t>
            </a:r>
          </a:p>
          <a:p>
            <a:pPr lvl="1">
              <a:buFontTx/>
              <a:buNone/>
            </a:pPr>
            <a:r>
              <a:rPr lang="en-US" altLang="ja-JP" sz="2000" b="0" smtClean="0">
                <a:ea typeface="MS PGothic" pitchFamily="34" charset="-128"/>
                <a:hlinkClick r:id="rId2"/>
              </a:rPr>
              <a:t>Diagnostic and Statistical Manual of Mental Disorders, Text Revision (</a:t>
            </a:r>
            <a:r>
              <a:rPr lang="en-US" altLang="ja-JP" sz="2000" i="1" smtClean="0">
                <a:ea typeface="MS PGothic" pitchFamily="34" charset="-128"/>
                <a:hlinkClick r:id="rId2"/>
              </a:rPr>
              <a:t>DSM IV-TR</a:t>
            </a:r>
            <a:r>
              <a:rPr lang="en-US" altLang="ja-JP" sz="2000" b="0" smtClean="0">
                <a:ea typeface="MS PGothic" pitchFamily="34" charset="-128"/>
                <a:hlinkClick r:id="rId2"/>
              </a:rPr>
              <a:t>)</a:t>
            </a:r>
            <a:r>
              <a:rPr lang="en-US" altLang="ja-JP" sz="3600" b="0" smtClean="0">
                <a:ea typeface="MS PGothic" pitchFamily="34" charset="-128"/>
              </a:rPr>
              <a:t> </a:t>
            </a:r>
            <a:endParaRPr lang="en-US" altLang="ja-JP" sz="3200" smtClean="0">
              <a:ea typeface="MS PGothic" pitchFamily="34" charset="-128"/>
            </a:endParaRPr>
          </a:p>
          <a:p>
            <a:pPr>
              <a:buFontTx/>
              <a:buNone/>
            </a:pPr>
            <a:endParaRPr lang="en-US" smtClean="0"/>
          </a:p>
          <a:p>
            <a:pPr>
              <a:buFontTx/>
              <a:buNone/>
            </a:pPr>
            <a:endParaRPr lang="en-US" smtClean="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762000" y="685800"/>
            <a:ext cx="7696200" cy="685800"/>
          </a:xfrm>
          <a:prstGeom prst="rect">
            <a:avLst/>
          </a:prstGeom>
          <a:noFill/>
          <a:ln w="9525">
            <a:noFill/>
            <a:miter lim="800000"/>
            <a:headEnd/>
            <a:tailEnd/>
          </a:ln>
        </p:spPr>
        <p:txBody>
          <a:bodyPr anchor="ctr"/>
          <a:lstStyle/>
          <a:p>
            <a:r>
              <a:rPr lang="en-US" sz="3200">
                <a:latin typeface="Arial Black" pitchFamily="34" charset="0"/>
              </a:rPr>
              <a:t>What If Impairment Occurs?</a:t>
            </a:r>
          </a:p>
        </p:txBody>
      </p:sp>
      <p:sp>
        <p:nvSpPr>
          <p:cNvPr id="33795" name="Rectangle 3"/>
          <p:cNvSpPr>
            <a:spLocks noChangeArrowheads="1"/>
          </p:cNvSpPr>
          <p:nvPr/>
        </p:nvSpPr>
        <p:spPr bwMode="auto">
          <a:xfrm>
            <a:off x="990600" y="1143000"/>
            <a:ext cx="7696200" cy="4572000"/>
          </a:xfrm>
          <a:prstGeom prst="rect">
            <a:avLst/>
          </a:prstGeom>
          <a:noFill/>
          <a:ln w="9525">
            <a:noFill/>
            <a:miter lim="800000"/>
            <a:headEnd/>
            <a:tailEnd/>
          </a:ln>
        </p:spPr>
        <p:txBody>
          <a:bodyPr/>
          <a:lstStyle/>
          <a:p>
            <a:pPr marL="342900" indent="-342900">
              <a:spcBef>
                <a:spcPct val="20000"/>
              </a:spcBef>
              <a:buFontTx/>
              <a:buChar char="•"/>
            </a:pPr>
            <a:endParaRPr lang="en-US" sz="2800"/>
          </a:p>
          <a:p>
            <a:pPr marL="342900" indent="-342900">
              <a:spcBef>
                <a:spcPct val="20000"/>
              </a:spcBef>
              <a:buFontTx/>
              <a:buChar char="•"/>
            </a:pPr>
            <a:r>
              <a:rPr lang="en-US" sz="2800"/>
              <a:t>Impaired physicians are removed from practice and usually enter treatment</a:t>
            </a:r>
            <a:endParaRPr lang="en-US" sz="2800" b="1"/>
          </a:p>
          <a:p>
            <a:pPr marL="342900" indent="-342900">
              <a:spcBef>
                <a:spcPct val="20000"/>
              </a:spcBef>
              <a:buFontTx/>
              <a:buChar char="•"/>
            </a:pPr>
            <a:r>
              <a:rPr lang="en-US" sz="2800"/>
              <a:t>Intervention is undertaken to assist with getting practitioner to full medical/psychiatric assessment/treatment</a:t>
            </a:r>
            <a:endParaRPr lang="en-US" sz="2800" b="1"/>
          </a:p>
          <a:p>
            <a:pPr marL="342900" indent="-342900">
              <a:spcBef>
                <a:spcPct val="20000"/>
              </a:spcBef>
              <a:buFontTx/>
              <a:buChar char="•"/>
            </a:pPr>
            <a:r>
              <a:rPr lang="en-US" sz="2800"/>
              <a:t>Denial is universal characteristic of disease and very difficult to overcome even in the face of overwhelming consequences.</a:t>
            </a:r>
            <a:endParaRPr lang="en-US" sz="2800" b="1"/>
          </a:p>
          <a:p>
            <a:pPr marL="342900" indent="-342900">
              <a:spcBef>
                <a:spcPct val="20000"/>
              </a:spcBef>
              <a:buFontTx/>
              <a:buChar char="•"/>
            </a:pPr>
            <a:endParaRPr lang="en-US" sz="2800" b="1"/>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371600" y="228600"/>
            <a:ext cx="7772400" cy="1143000"/>
          </a:xfrm>
        </p:spPr>
        <p:txBody>
          <a:bodyPr/>
          <a:lstStyle/>
          <a:p>
            <a:pPr eaLnBrk="1" hangingPunct="1">
              <a:defRPr/>
            </a:pPr>
            <a:r>
              <a:rPr lang="en-US" sz="3500" b="1" smtClean="0">
                <a:solidFill>
                  <a:schemeClr val="tx1"/>
                </a:solidFill>
                <a:effectLst>
                  <a:outerShdw blurRad="38100" dist="38100" dir="2700000" algn="tl">
                    <a:srgbClr val="000000"/>
                  </a:outerShdw>
                </a:effectLst>
              </a:rPr>
              <a:t>Assessment</a:t>
            </a:r>
          </a:p>
        </p:txBody>
      </p:sp>
      <p:sp>
        <p:nvSpPr>
          <p:cNvPr id="34819" name="Rectangle 3"/>
          <p:cNvSpPr>
            <a:spLocks noGrp="1" noChangeArrowheads="1"/>
          </p:cNvSpPr>
          <p:nvPr>
            <p:ph type="body" idx="1"/>
          </p:nvPr>
        </p:nvSpPr>
        <p:spPr>
          <a:xfrm>
            <a:off x="1371600" y="1676400"/>
            <a:ext cx="7772400" cy="4724400"/>
          </a:xfrm>
        </p:spPr>
        <p:txBody>
          <a:bodyPr/>
          <a:lstStyle/>
          <a:p>
            <a:pPr eaLnBrk="1" hangingPunct="1">
              <a:spcBef>
                <a:spcPct val="25000"/>
              </a:spcBef>
              <a:buFont typeface="Wingdings" pitchFamily="2" charset="2"/>
              <a:buChar char="§"/>
            </a:pPr>
            <a:r>
              <a:rPr lang="en-US" sz="2500" b="0" smtClean="0">
                <a:latin typeface="Arial" pitchFamily="34" charset="0"/>
              </a:rPr>
              <a:t>Physicians generally receive multi-day assessment:</a:t>
            </a:r>
          </a:p>
          <a:p>
            <a:pPr marL="914400" lvl="1" indent="-457200" eaLnBrk="1" hangingPunct="1">
              <a:spcBef>
                <a:spcPct val="0"/>
              </a:spcBef>
              <a:buClr>
                <a:schemeClr val="folHlink"/>
              </a:buClr>
              <a:buFont typeface="Perpetua" pitchFamily="18" charset="0"/>
              <a:buChar char="−"/>
            </a:pPr>
            <a:r>
              <a:rPr lang="en-US" sz="2500" b="0" smtClean="0">
                <a:solidFill>
                  <a:schemeClr val="folHlink"/>
                </a:solidFill>
                <a:latin typeface="Arial" pitchFamily="34" charset="0"/>
              </a:rPr>
              <a:t>Medical evaluation</a:t>
            </a:r>
          </a:p>
          <a:p>
            <a:pPr marL="914400" lvl="1" indent="-457200" eaLnBrk="1" hangingPunct="1">
              <a:spcBef>
                <a:spcPct val="0"/>
              </a:spcBef>
              <a:buClr>
                <a:schemeClr val="folHlink"/>
              </a:buClr>
              <a:buFont typeface="Perpetua" pitchFamily="18" charset="0"/>
              <a:buChar char="−"/>
            </a:pPr>
            <a:r>
              <a:rPr lang="en-US" sz="2500" b="0" smtClean="0">
                <a:solidFill>
                  <a:schemeClr val="folHlink"/>
                </a:solidFill>
                <a:latin typeface="Arial" pitchFamily="34" charset="0"/>
              </a:rPr>
              <a:t>Psychiatric evaluation</a:t>
            </a:r>
          </a:p>
          <a:p>
            <a:pPr marL="914400" lvl="1" indent="-457200" eaLnBrk="1" hangingPunct="1">
              <a:spcBef>
                <a:spcPct val="0"/>
              </a:spcBef>
              <a:buClr>
                <a:schemeClr val="folHlink"/>
              </a:buClr>
              <a:buFont typeface="Perpetua" pitchFamily="18" charset="0"/>
              <a:buChar char="−"/>
            </a:pPr>
            <a:r>
              <a:rPr lang="en-US" sz="2500" b="0" smtClean="0">
                <a:solidFill>
                  <a:schemeClr val="folHlink"/>
                </a:solidFill>
                <a:latin typeface="Arial" pitchFamily="34" charset="0"/>
              </a:rPr>
              <a:t>Substance Abuse evaluation</a:t>
            </a:r>
          </a:p>
          <a:p>
            <a:pPr marL="914400" lvl="1" indent="-457200" eaLnBrk="1" hangingPunct="1">
              <a:spcBef>
                <a:spcPct val="0"/>
              </a:spcBef>
              <a:buClr>
                <a:schemeClr val="folHlink"/>
              </a:buClr>
              <a:buFont typeface="Perpetua" pitchFamily="18" charset="0"/>
              <a:buChar char="−"/>
            </a:pPr>
            <a:r>
              <a:rPr lang="en-US" sz="2500" b="0" smtClean="0">
                <a:solidFill>
                  <a:schemeClr val="folHlink"/>
                </a:solidFill>
                <a:latin typeface="Arial" pitchFamily="34" charset="0"/>
              </a:rPr>
              <a:t>Neuropsychological evaluation</a:t>
            </a:r>
          </a:p>
          <a:p>
            <a:pPr marL="914400" lvl="1" indent="-457200" eaLnBrk="1" hangingPunct="1">
              <a:spcBef>
                <a:spcPct val="0"/>
              </a:spcBef>
              <a:buClr>
                <a:schemeClr val="folHlink"/>
              </a:buClr>
              <a:buFont typeface="Perpetua" pitchFamily="18" charset="0"/>
              <a:buChar char="−"/>
            </a:pPr>
            <a:r>
              <a:rPr lang="en-US" sz="2500" b="0" smtClean="0">
                <a:solidFill>
                  <a:schemeClr val="folHlink"/>
                </a:solidFill>
                <a:latin typeface="Arial" pitchFamily="34" charset="0"/>
              </a:rPr>
              <a:t>Collateral information </a:t>
            </a:r>
          </a:p>
          <a:p>
            <a:pPr marL="914400" lvl="1" indent="-457200" eaLnBrk="1" hangingPunct="1">
              <a:spcBef>
                <a:spcPct val="0"/>
              </a:spcBef>
              <a:buClr>
                <a:schemeClr val="folHlink"/>
              </a:buClr>
              <a:buFont typeface="Perpetua" pitchFamily="18" charset="0"/>
              <a:buChar char="−"/>
            </a:pPr>
            <a:r>
              <a:rPr lang="en-US" sz="2500" b="0" smtClean="0">
                <a:solidFill>
                  <a:schemeClr val="folHlink"/>
                </a:solidFill>
                <a:latin typeface="Arial" pitchFamily="34" charset="0"/>
              </a:rPr>
              <a:t>Family Therapy evaluation</a:t>
            </a:r>
          </a:p>
          <a:p>
            <a:pPr eaLnBrk="1" hangingPunct="1">
              <a:spcBef>
                <a:spcPct val="25000"/>
              </a:spcBef>
              <a:buFont typeface="Wingdings" pitchFamily="2" charset="2"/>
              <a:buChar char="§"/>
            </a:pPr>
            <a:r>
              <a:rPr lang="en-US" sz="2500" b="0" smtClean="0">
                <a:latin typeface="Arial" pitchFamily="34" charset="0"/>
              </a:rPr>
              <a:t>Assessment team discusses findings and determines diagnosis and treatment recommendations</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838200" y="2362200"/>
            <a:ext cx="7772400" cy="3200400"/>
          </a:xfrm>
        </p:spPr>
        <p:txBody>
          <a:bodyPr/>
          <a:lstStyle/>
          <a:p>
            <a:pPr eaLnBrk="1" hangingPunct="1">
              <a:spcBef>
                <a:spcPct val="25000"/>
              </a:spcBef>
              <a:buFont typeface="Wingdings" pitchFamily="2" charset="2"/>
              <a:buChar char="§"/>
            </a:pPr>
            <a:r>
              <a:rPr lang="en-US" sz="3000" b="0" smtClean="0">
                <a:latin typeface="Arial" pitchFamily="34" charset="0"/>
              </a:rPr>
              <a:t>Should occur at facilities that specialize in the treatment of health care professionals</a:t>
            </a:r>
          </a:p>
          <a:p>
            <a:pPr eaLnBrk="1" hangingPunct="1">
              <a:spcBef>
                <a:spcPct val="25000"/>
              </a:spcBef>
              <a:buFont typeface="Wingdings" pitchFamily="2" charset="2"/>
              <a:buChar char="§"/>
            </a:pPr>
            <a:r>
              <a:rPr lang="en-US" sz="3000" b="0" smtClean="0">
                <a:latin typeface="Arial" pitchFamily="34" charset="0"/>
              </a:rPr>
              <a:t>Physicians, pharmacists, dentists, nurse anesthetists more likely to receive long term residential care (30-90 days)</a:t>
            </a:r>
          </a:p>
        </p:txBody>
      </p:sp>
      <p:sp>
        <p:nvSpPr>
          <p:cNvPr id="26627" name="Rectangle 3"/>
          <p:cNvSpPr>
            <a:spLocks noChangeArrowheads="1"/>
          </p:cNvSpPr>
          <p:nvPr/>
        </p:nvSpPr>
        <p:spPr bwMode="auto">
          <a:xfrm>
            <a:off x="1371600" y="838200"/>
            <a:ext cx="7772400" cy="1143000"/>
          </a:xfrm>
          <a:prstGeom prst="rect">
            <a:avLst/>
          </a:prstGeom>
          <a:noFill/>
          <a:ln w="9525">
            <a:noFill/>
            <a:miter lim="800000"/>
            <a:headEnd/>
            <a:tailEnd/>
          </a:ln>
          <a:effectLst/>
        </p:spPr>
        <p:txBody>
          <a:bodyPr anchor="ctr"/>
          <a:lstStyle/>
          <a:p>
            <a:pPr eaLnBrk="1" hangingPunct="1">
              <a:defRPr/>
            </a:pPr>
            <a:r>
              <a:rPr lang="en-US" sz="3500" b="1">
                <a:effectLst>
                  <a:outerShdw blurRad="38100" dist="38100" dir="2700000" algn="tl">
                    <a:srgbClr val="000000"/>
                  </a:outerShdw>
                </a:effectLst>
                <a:latin typeface="Arial Black" pitchFamily="34" charset="0"/>
              </a:rPr>
              <a:t>Treatment</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371600" y="533400"/>
            <a:ext cx="7772400" cy="1143000"/>
          </a:xfrm>
        </p:spPr>
        <p:txBody>
          <a:bodyPr/>
          <a:lstStyle/>
          <a:p>
            <a:pPr eaLnBrk="1" hangingPunct="1">
              <a:defRPr/>
            </a:pPr>
            <a:r>
              <a:rPr lang="en-US" sz="3500" b="1" smtClean="0">
                <a:solidFill>
                  <a:schemeClr val="tx1"/>
                </a:solidFill>
                <a:effectLst>
                  <a:outerShdw blurRad="38100" dist="38100" dir="2700000" algn="tl">
                    <a:srgbClr val="000000"/>
                  </a:outerShdw>
                </a:effectLst>
              </a:rPr>
              <a:t>Treatment</a:t>
            </a:r>
          </a:p>
        </p:txBody>
      </p:sp>
      <p:sp>
        <p:nvSpPr>
          <p:cNvPr id="36867" name="Rectangle 3"/>
          <p:cNvSpPr>
            <a:spLocks noGrp="1" noChangeArrowheads="1"/>
          </p:cNvSpPr>
          <p:nvPr>
            <p:ph type="body" idx="1"/>
          </p:nvPr>
        </p:nvSpPr>
        <p:spPr>
          <a:xfrm>
            <a:off x="762000" y="1905000"/>
            <a:ext cx="8382000" cy="3810000"/>
          </a:xfrm>
        </p:spPr>
        <p:txBody>
          <a:bodyPr/>
          <a:lstStyle/>
          <a:p>
            <a:pPr eaLnBrk="1" hangingPunct="1">
              <a:lnSpc>
                <a:spcPct val="90000"/>
              </a:lnSpc>
              <a:spcBef>
                <a:spcPct val="25000"/>
              </a:spcBef>
              <a:buFont typeface="Wingdings" pitchFamily="2" charset="2"/>
              <a:buChar char="§"/>
            </a:pPr>
            <a:r>
              <a:rPr lang="en-US" sz="3400" b="0" smtClean="0">
                <a:latin typeface="Arial" pitchFamily="34" charset="0"/>
              </a:rPr>
              <a:t>Inpatient/Residential Treatment Components:</a:t>
            </a:r>
          </a:p>
          <a:p>
            <a:pPr lvl="1" eaLnBrk="1" hangingPunct="1">
              <a:lnSpc>
                <a:spcPct val="90000"/>
              </a:lnSpc>
              <a:spcBef>
                <a:spcPct val="0"/>
              </a:spcBef>
              <a:buClr>
                <a:schemeClr val="folHlink"/>
              </a:buClr>
              <a:buFont typeface="Perpetua" pitchFamily="18" charset="0"/>
              <a:buChar char="−"/>
            </a:pPr>
            <a:r>
              <a:rPr lang="en-US" sz="2900" b="0" smtClean="0">
                <a:solidFill>
                  <a:schemeClr val="folHlink"/>
                </a:solidFill>
                <a:latin typeface="Arial" pitchFamily="34" charset="0"/>
              </a:rPr>
              <a:t>Detoxification</a:t>
            </a:r>
          </a:p>
          <a:p>
            <a:pPr lvl="1" eaLnBrk="1" hangingPunct="1">
              <a:lnSpc>
                <a:spcPct val="90000"/>
              </a:lnSpc>
              <a:spcBef>
                <a:spcPct val="0"/>
              </a:spcBef>
              <a:buClr>
                <a:schemeClr val="folHlink"/>
              </a:buClr>
              <a:buFont typeface="Perpetua" pitchFamily="18" charset="0"/>
              <a:buChar char="−"/>
            </a:pPr>
            <a:r>
              <a:rPr lang="en-US" sz="2900" b="0" smtClean="0">
                <a:solidFill>
                  <a:schemeClr val="folHlink"/>
                </a:solidFill>
                <a:latin typeface="Arial" pitchFamily="34" charset="0"/>
              </a:rPr>
              <a:t>Med/Psych evaluation</a:t>
            </a:r>
          </a:p>
          <a:p>
            <a:pPr lvl="1" eaLnBrk="1" hangingPunct="1">
              <a:lnSpc>
                <a:spcPct val="90000"/>
              </a:lnSpc>
              <a:spcBef>
                <a:spcPct val="0"/>
              </a:spcBef>
              <a:buClr>
                <a:schemeClr val="folHlink"/>
              </a:buClr>
              <a:buFont typeface="Perpetua" pitchFamily="18" charset="0"/>
              <a:buChar char="−"/>
            </a:pPr>
            <a:r>
              <a:rPr lang="en-US" sz="2900" b="0" smtClean="0">
                <a:solidFill>
                  <a:schemeClr val="folHlink"/>
                </a:solidFill>
                <a:latin typeface="Arial" pitchFamily="34" charset="0"/>
              </a:rPr>
              <a:t>Individual/Group therapy</a:t>
            </a:r>
          </a:p>
          <a:p>
            <a:pPr lvl="1" eaLnBrk="1" hangingPunct="1">
              <a:lnSpc>
                <a:spcPct val="90000"/>
              </a:lnSpc>
              <a:spcBef>
                <a:spcPct val="0"/>
              </a:spcBef>
              <a:buClr>
                <a:schemeClr val="folHlink"/>
              </a:buClr>
              <a:buFont typeface="Perpetua" pitchFamily="18" charset="0"/>
              <a:buChar char="−"/>
            </a:pPr>
            <a:r>
              <a:rPr lang="en-US" sz="2900" b="0" smtClean="0">
                <a:solidFill>
                  <a:schemeClr val="folHlink"/>
                </a:solidFill>
                <a:latin typeface="Arial" pitchFamily="34" charset="0"/>
              </a:rPr>
              <a:t>Alcoholics Anonymous/Narcotics Anonymous introduction</a:t>
            </a:r>
          </a:p>
          <a:p>
            <a:pPr lvl="1" eaLnBrk="1" hangingPunct="1">
              <a:lnSpc>
                <a:spcPct val="90000"/>
              </a:lnSpc>
              <a:spcBef>
                <a:spcPct val="0"/>
              </a:spcBef>
              <a:buClr>
                <a:schemeClr val="folHlink"/>
              </a:buClr>
              <a:buFont typeface="Perpetua" pitchFamily="18" charset="0"/>
              <a:buChar char="−"/>
            </a:pPr>
            <a:r>
              <a:rPr lang="en-US" sz="2900" b="0" smtClean="0">
                <a:solidFill>
                  <a:schemeClr val="folHlink"/>
                </a:solidFill>
                <a:latin typeface="Arial" pitchFamily="34" charset="0"/>
              </a:rPr>
              <a:t>Family Therapy</a:t>
            </a:r>
          </a:p>
          <a:p>
            <a:pPr lvl="1" eaLnBrk="1" hangingPunct="1">
              <a:lnSpc>
                <a:spcPct val="90000"/>
              </a:lnSpc>
              <a:spcBef>
                <a:spcPct val="0"/>
              </a:spcBef>
              <a:buClr>
                <a:schemeClr val="folHlink"/>
              </a:buClr>
              <a:buFont typeface="Perpetua" pitchFamily="18" charset="0"/>
              <a:buChar char="−"/>
            </a:pPr>
            <a:r>
              <a:rPr lang="en-US" sz="2900" b="0" smtClean="0">
                <a:solidFill>
                  <a:schemeClr val="folHlink"/>
                </a:solidFill>
                <a:latin typeface="Arial" pitchFamily="34" charset="0"/>
              </a:rPr>
              <a:t>Initiation of pharmacotherapy</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447800" y="685800"/>
            <a:ext cx="7696200" cy="685800"/>
          </a:xfrm>
        </p:spPr>
        <p:txBody>
          <a:bodyPr/>
          <a:lstStyle/>
          <a:p>
            <a:r>
              <a:rPr lang="en-US" smtClean="0">
                <a:solidFill>
                  <a:schemeClr val="tx1"/>
                </a:solidFill>
              </a:rPr>
              <a:t>Treatment</a:t>
            </a:r>
          </a:p>
        </p:txBody>
      </p:sp>
      <p:sp>
        <p:nvSpPr>
          <p:cNvPr id="37891" name="Rectangle 3"/>
          <p:cNvSpPr>
            <a:spLocks noGrp="1" noChangeArrowheads="1"/>
          </p:cNvSpPr>
          <p:nvPr>
            <p:ph type="body" idx="1"/>
          </p:nvPr>
        </p:nvSpPr>
        <p:spPr>
          <a:xfrm>
            <a:off x="1295400" y="1447800"/>
            <a:ext cx="7696200" cy="4953000"/>
          </a:xfrm>
        </p:spPr>
        <p:txBody>
          <a:bodyPr/>
          <a:lstStyle/>
          <a:p>
            <a:pPr eaLnBrk="1" hangingPunct="1">
              <a:lnSpc>
                <a:spcPct val="90000"/>
              </a:lnSpc>
              <a:spcBef>
                <a:spcPct val="25000"/>
              </a:spcBef>
              <a:buFont typeface="Wingdings" pitchFamily="2" charset="2"/>
              <a:buChar char="§"/>
            </a:pPr>
            <a:r>
              <a:rPr lang="en-US" sz="3400" b="0" smtClean="0">
                <a:latin typeface="Arial" pitchFamily="34" charset="0"/>
              </a:rPr>
              <a:t>Outpatient Treatment Components (after completion of residential):</a:t>
            </a:r>
          </a:p>
          <a:p>
            <a:pPr lvl="1" eaLnBrk="1" hangingPunct="1">
              <a:lnSpc>
                <a:spcPct val="90000"/>
              </a:lnSpc>
              <a:spcBef>
                <a:spcPct val="0"/>
              </a:spcBef>
              <a:buClr>
                <a:schemeClr val="folHlink"/>
              </a:buClr>
              <a:buFont typeface="Perpetua" pitchFamily="18" charset="0"/>
              <a:buChar char="−"/>
            </a:pPr>
            <a:r>
              <a:rPr lang="en-US" sz="2900" b="0" smtClean="0">
                <a:solidFill>
                  <a:schemeClr val="folHlink"/>
                </a:solidFill>
                <a:latin typeface="Arial" pitchFamily="34" charset="0"/>
              </a:rPr>
              <a:t>Group therapy usually weekly for 2-3 years</a:t>
            </a:r>
          </a:p>
          <a:p>
            <a:pPr lvl="1" eaLnBrk="1" hangingPunct="1">
              <a:lnSpc>
                <a:spcPct val="90000"/>
              </a:lnSpc>
              <a:spcBef>
                <a:spcPct val="0"/>
              </a:spcBef>
              <a:buClr>
                <a:schemeClr val="folHlink"/>
              </a:buClr>
              <a:buFont typeface="Perpetua" pitchFamily="18" charset="0"/>
              <a:buChar char="−"/>
            </a:pPr>
            <a:r>
              <a:rPr lang="en-US" sz="2900" b="0" smtClean="0">
                <a:solidFill>
                  <a:schemeClr val="folHlink"/>
                </a:solidFill>
                <a:latin typeface="Arial" pitchFamily="34" charset="0"/>
              </a:rPr>
              <a:t>Continued AA/NA</a:t>
            </a:r>
          </a:p>
          <a:p>
            <a:pPr lvl="1" eaLnBrk="1" hangingPunct="1">
              <a:lnSpc>
                <a:spcPct val="90000"/>
              </a:lnSpc>
              <a:spcBef>
                <a:spcPct val="0"/>
              </a:spcBef>
              <a:buClr>
                <a:schemeClr val="folHlink"/>
              </a:buClr>
              <a:buFont typeface="Perpetua" pitchFamily="18" charset="0"/>
              <a:buChar char="−"/>
            </a:pPr>
            <a:r>
              <a:rPr lang="en-US" sz="2900" b="0" smtClean="0">
                <a:solidFill>
                  <a:schemeClr val="folHlink"/>
                </a:solidFill>
                <a:latin typeface="Arial" pitchFamily="34" charset="0"/>
              </a:rPr>
              <a:t>Family therapy as needed</a:t>
            </a:r>
          </a:p>
          <a:p>
            <a:pPr lvl="1" eaLnBrk="1" hangingPunct="1">
              <a:lnSpc>
                <a:spcPct val="90000"/>
              </a:lnSpc>
              <a:spcBef>
                <a:spcPct val="0"/>
              </a:spcBef>
              <a:buClr>
                <a:schemeClr val="folHlink"/>
              </a:buClr>
              <a:buFont typeface="Perpetua" pitchFamily="18" charset="0"/>
              <a:buChar char="−"/>
            </a:pPr>
            <a:r>
              <a:rPr lang="en-US" sz="2900" b="0" smtClean="0">
                <a:solidFill>
                  <a:schemeClr val="folHlink"/>
                </a:solidFill>
                <a:latin typeface="Arial" pitchFamily="34" charset="0"/>
              </a:rPr>
              <a:t>Identification of support system for practitioner</a:t>
            </a:r>
          </a:p>
          <a:p>
            <a:pPr lvl="1" eaLnBrk="1" hangingPunct="1">
              <a:lnSpc>
                <a:spcPct val="90000"/>
              </a:lnSpc>
              <a:spcBef>
                <a:spcPct val="0"/>
              </a:spcBef>
              <a:buClr>
                <a:schemeClr val="folHlink"/>
              </a:buClr>
              <a:buFont typeface="Perpetua" pitchFamily="18" charset="0"/>
              <a:buChar char="−"/>
            </a:pPr>
            <a:r>
              <a:rPr lang="en-US" sz="2900" b="0" smtClean="0">
                <a:solidFill>
                  <a:schemeClr val="folHlink"/>
                </a:solidFill>
                <a:latin typeface="Arial" pitchFamily="34" charset="0"/>
              </a:rPr>
              <a:t>Continued pharmacotherapy (as indicated)</a:t>
            </a:r>
          </a:p>
          <a:p>
            <a:pPr lvl="1" eaLnBrk="1" hangingPunct="1">
              <a:lnSpc>
                <a:spcPct val="90000"/>
              </a:lnSpc>
              <a:spcBef>
                <a:spcPct val="0"/>
              </a:spcBef>
              <a:buClr>
                <a:schemeClr val="folHlink"/>
              </a:buClr>
              <a:buFont typeface="Perpetua" pitchFamily="18" charset="0"/>
              <a:buChar char="−"/>
            </a:pPr>
            <a:r>
              <a:rPr lang="en-US" sz="2900" b="0" smtClean="0">
                <a:solidFill>
                  <a:schemeClr val="folHlink"/>
                </a:solidFill>
                <a:latin typeface="Arial" pitchFamily="34" charset="0"/>
              </a:rPr>
              <a:t>Monitoring – to include urine screening</a:t>
            </a:r>
          </a:p>
          <a:p>
            <a:pPr>
              <a:lnSpc>
                <a:spcPct val="90000"/>
              </a:lnSpc>
              <a:buFontTx/>
              <a:buNone/>
            </a:pPr>
            <a:endParaRPr lang="en-US" smtClean="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447800" y="533400"/>
            <a:ext cx="7696200" cy="685800"/>
          </a:xfrm>
        </p:spPr>
        <p:txBody>
          <a:bodyPr/>
          <a:lstStyle/>
          <a:p>
            <a:r>
              <a:rPr lang="en-US" smtClean="0">
                <a:solidFill>
                  <a:schemeClr val="tx1"/>
                </a:solidFill>
              </a:rPr>
              <a:t>Pharmacotherapy</a:t>
            </a:r>
          </a:p>
        </p:txBody>
      </p:sp>
      <p:sp>
        <p:nvSpPr>
          <p:cNvPr id="38915" name="Rectangle 3"/>
          <p:cNvSpPr>
            <a:spLocks noGrp="1" noChangeArrowheads="1"/>
          </p:cNvSpPr>
          <p:nvPr>
            <p:ph type="body" idx="1"/>
          </p:nvPr>
        </p:nvSpPr>
        <p:spPr>
          <a:xfrm>
            <a:off x="1066800" y="1524000"/>
            <a:ext cx="7696200" cy="5181600"/>
          </a:xfrm>
        </p:spPr>
        <p:txBody>
          <a:bodyPr/>
          <a:lstStyle/>
          <a:p>
            <a:pPr>
              <a:lnSpc>
                <a:spcPct val="90000"/>
              </a:lnSpc>
            </a:pPr>
            <a:r>
              <a:rPr lang="en-US" b="0" smtClean="0"/>
              <a:t>Alcohol</a:t>
            </a:r>
          </a:p>
          <a:p>
            <a:pPr lvl="1">
              <a:lnSpc>
                <a:spcPct val="90000"/>
              </a:lnSpc>
            </a:pPr>
            <a:r>
              <a:rPr lang="en-US" b="0" smtClean="0"/>
              <a:t>FDA approved medications</a:t>
            </a:r>
          </a:p>
          <a:p>
            <a:pPr lvl="2">
              <a:lnSpc>
                <a:spcPct val="90000"/>
              </a:lnSpc>
            </a:pPr>
            <a:r>
              <a:rPr lang="en-US" sz="2800" b="0" smtClean="0"/>
              <a:t>Naltrexone (an opioid antagonist thought to be helpful with reducing alcohol craving)</a:t>
            </a:r>
          </a:p>
          <a:p>
            <a:pPr lvl="2">
              <a:lnSpc>
                <a:spcPct val="90000"/>
              </a:lnSpc>
            </a:pPr>
            <a:r>
              <a:rPr lang="en-US" sz="2800" b="0" smtClean="0"/>
              <a:t>Disulfiram (blocks alcohol metabolism with increases in acetaldehyde which cause a noxious reaction if alcohol is consumed</a:t>
            </a:r>
          </a:p>
          <a:p>
            <a:pPr lvl="2">
              <a:lnSpc>
                <a:spcPct val="90000"/>
              </a:lnSpc>
            </a:pPr>
            <a:r>
              <a:rPr lang="en-US" sz="2800" b="0" smtClean="0"/>
              <a:t>Acamprosate (thought to modulate GABA and glutamate neurotransmission to help reduce craving)</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447800" y="228600"/>
            <a:ext cx="7696200" cy="685800"/>
          </a:xfrm>
        </p:spPr>
        <p:txBody>
          <a:bodyPr/>
          <a:lstStyle/>
          <a:p>
            <a:r>
              <a:rPr lang="en-US" smtClean="0">
                <a:solidFill>
                  <a:schemeClr val="tx1"/>
                </a:solidFill>
              </a:rPr>
              <a:t>Pharmacotherapy</a:t>
            </a:r>
          </a:p>
        </p:txBody>
      </p:sp>
      <p:sp>
        <p:nvSpPr>
          <p:cNvPr id="39939" name="Rectangle 3"/>
          <p:cNvSpPr>
            <a:spLocks noGrp="1" noChangeArrowheads="1"/>
          </p:cNvSpPr>
          <p:nvPr>
            <p:ph type="body" idx="1"/>
          </p:nvPr>
        </p:nvSpPr>
        <p:spPr>
          <a:xfrm>
            <a:off x="1143000" y="1219200"/>
            <a:ext cx="7848600" cy="5638800"/>
          </a:xfrm>
        </p:spPr>
        <p:txBody>
          <a:bodyPr/>
          <a:lstStyle/>
          <a:p>
            <a:r>
              <a:rPr lang="en-US" b="0" smtClean="0"/>
              <a:t>May be helpful; particularly for physicians who will have heavy consequences for relapse</a:t>
            </a:r>
          </a:p>
          <a:p>
            <a:pPr lvl="1">
              <a:buFontTx/>
              <a:buNone/>
            </a:pPr>
            <a:endParaRPr lang="en-US" b="0" smtClean="0"/>
          </a:p>
          <a:p>
            <a:pPr lvl="1"/>
            <a:r>
              <a:rPr lang="en-US" b="0" smtClean="0"/>
              <a:t>Physicians may be offered disulfiram over other alcohol pharmacotherapies because it can help to completely stop use which is thought to be the best option for healthcare practitioners with alcohol dependence</a:t>
            </a:r>
          </a:p>
          <a:p>
            <a:pPr lvl="4"/>
            <a:r>
              <a:rPr lang="en-US" b="0" smtClean="0"/>
              <a:t>Barth, 2010, Garbutt, 2009</a:t>
            </a:r>
          </a:p>
          <a:p>
            <a:pPr>
              <a:buFontTx/>
              <a:buNone/>
            </a:pPr>
            <a:endParaRPr lang="en-US" smtClean="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447800" y="304800"/>
            <a:ext cx="7696200" cy="685800"/>
          </a:xfrm>
        </p:spPr>
        <p:txBody>
          <a:bodyPr/>
          <a:lstStyle/>
          <a:p>
            <a:r>
              <a:rPr lang="en-US" smtClean="0">
                <a:solidFill>
                  <a:schemeClr val="tx1"/>
                </a:solidFill>
              </a:rPr>
              <a:t>Pharmacotherapy</a:t>
            </a:r>
          </a:p>
        </p:txBody>
      </p:sp>
      <p:sp>
        <p:nvSpPr>
          <p:cNvPr id="40963" name="Rectangle 3"/>
          <p:cNvSpPr>
            <a:spLocks noGrp="1" noChangeArrowheads="1"/>
          </p:cNvSpPr>
          <p:nvPr>
            <p:ph type="body" idx="1"/>
          </p:nvPr>
        </p:nvSpPr>
        <p:spPr>
          <a:xfrm>
            <a:off x="609600" y="1219200"/>
            <a:ext cx="8305800" cy="5638800"/>
          </a:xfrm>
        </p:spPr>
        <p:txBody>
          <a:bodyPr/>
          <a:lstStyle/>
          <a:p>
            <a:pPr>
              <a:lnSpc>
                <a:spcPct val="90000"/>
              </a:lnSpc>
            </a:pPr>
            <a:r>
              <a:rPr lang="en-US" smtClean="0"/>
              <a:t>Medications for Opioid Dependence</a:t>
            </a:r>
          </a:p>
          <a:p>
            <a:pPr>
              <a:lnSpc>
                <a:spcPct val="90000"/>
              </a:lnSpc>
            </a:pPr>
            <a:r>
              <a:rPr lang="en-US" b="0" smtClean="0"/>
              <a:t>Methadone</a:t>
            </a:r>
          </a:p>
          <a:p>
            <a:pPr>
              <a:lnSpc>
                <a:spcPct val="90000"/>
              </a:lnSpc>
            </a:pPr>
            <a:r>
              <a:rPr lang="en-US" b="0" smtClean="0"/>
              <a:t>Buprenorphine</a:t>
            </a:r>
          </a:p>
          <a:p>
            <a:pPr>
              <a:lnSpc>
                <a:spcPct val="90000"/>
              </a:lnSpc>
            </a:pPr>
            <a:r>
              <a:rPr lang="en-US" b="0" smtClean="0"/>
              <a:t>Medical Boards (state regulatory agencies) do not usually support the use of opioid agonists in addicted physicians</a:t>
            </a:r>
          </a:p>
          <a:p>
            <a:pPr>
              <a:lnSpc>
                <a:spcPct val="90000"/>
              </a:lnSpc>
            </a:pPr>
            <a:r>
              <a:rPr lang="en-US" b="0" smtClean="0"/>
              <a:t>Naltrexone: an opioid antagonist that blocks the positive effects of opioids; often used to treat physicians with opioid addiction</a:t>
            </a:r>
          </a:p>
          <a:p>
            <a:pPr lvl="4">
              <a:lnSpc>
                <a:spcPct val="90000"/>
              </a:lnSpc>
            </a:pPr>
            <a:r>
              <a:rPr lang="en-US" b="0" smtClean="0"/>
              <a:t>McCance-Katz, 2005</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62000" y="685800"/>
            <a:ext cx="7772400" cy="1143000"/>
          </a:xfrm>
        </p:spPr>
        <p:txBody>
          <a:bodyPr/>
          <a:lstStyle/>
          <a:p>
            <a:pPr eaLnBrk="1" hangingPunct="1">
              <a:defRPr/>
            </a:pPr>
            <a:r>
              <a:rPr lang="en-US" sz="3500" b="1" dirty="0" smtClean="0">
                <a:solidFill>
                  <a:schemeClr val="tx1"/>
                </a:solidFill>
                <a:effectLst>
                  <a:outerShdw blurRad="38100" dist="38100" dir="2700000" algn="tl">
                    <a:srgbClr val="000000"/>
                  </a:outerShdw>
                </a:effectLst>
              </a:rPr>
              <a:t>Re-Entry to Practice: Role of Physician Health Programs</a:t>
            </a:r>
          </a:p>
        </p:txBody>
      </p:sp>
      <p:sp>
        <p:nvSpPr>
          <p:cNvPr id="41987" name="Rectangle 3"/>
          <p:cNvSpPr>
            <a:spLocks noGrp="1" noChangeArrowheads="1"/>
          </p:cNvSpPr>
          <p:nvPr>
            <p:ph type="body" idx="1"/>
          </p:nvPr>
        </p:nvSpPr>
        <p:spPr>
          <a:xfrm>
            <a:off x="0" y="2286000"/>
            <a:ext cx="9144000" cy="4572000"/>
          </a:xfrm>
        </p:spPr>
        <p:txBody>
          <a:bodyPr/>
          <a:lstStyle/>
          <a:p>
            <a:pPr eaLnBrk="1" hangingPunct="1">
              <a:spcBef>
                <a:spcPct val="25000"/>
              </a:spcBef>
              <a:buFont typeface="Wingdings" pitchFamily="2" charset="2"/>
              <a:buChar char="§"/>
            </a:pPr>
            <a:r>
              <a:rPr lang="en-US" sz="2800" b="0" smtClean="0"/>
              <a:t>Most states support programs that assist with physician health through a program of monitoring </a:t>
            </a:r>
          </a:p>
          <a:p>
            <a:pPr eaLnBrk="1" hangingPunct="1">
              <a:spcBef>
                <a:spcPct val="25000"/>
              </a:spcBef>
              <a:buFont typeface="Wingdings" pitchFamily="2" charset="2"/>
              <a:buChar char="§"/>
            </a:pPr>
            <a:r>
              <a:rPr lang="en-US" sz="2800" b="0" smtClean="0"/>
              <a:t>Physicians voluntarily enter into a physician health program that will provide monitoring services to assist with ongoing treatment and assure abstinence</a:t>
            </a:r>
          </a:p>
          <a:p>
            <a:pPr eaLnBrk="1" hangingPunct="1">
              <a:spcBef>
                <a:spcPct val="25000"/>
              </a:spcBef>
              <a:buFont typeface="Wingdings" pitchFamily="2" charset="2"/>
              <a:buChar char="§"/>
            </a:pPr>
            <a:r>
              <a:rPr lang="en-US" sz="2800" b="0" smtClean="0"/>
              <a:t>Physicians sign a contract which will stipulate whether and under what conditions a physician may practice, continuing treatment, urine toxicology screening, work site monitoring, self-help groups</a:t>
            </a:r>
          </a:p>
          <a:p>
            <a:pPr eaLnBrk="1" hangingPunct="1">
              <a:spcBef>
                <a:spcPct val="25000"/>
              </a:spcBef>
              <a:buFont typeface="Wingdings" pitchFamily="2" charset="2"/>
              <a:buChar char="§"/>
            </a:pPr>
            <a:endParaRPr lang="en-US" sz="2800" b="0" smtClean="0"/>
          </a:p>
          <a:p>
            <a:pPr eaLnBrk="1" hangingPunct="1">
              <a:spcBef>
                <a:spcPct val="25000"/>
              </a:spcBef>
              <a:buFont typeface="Wingdings" pitchFamily="2" charset="2"/>
              <a:buChar char="§"/>
            </a:pPr>
            <a:endParaRPr lang="en-US" sz="2800" b="0" smtClean="0"/>
          </a:p>
          <a:p>
            <a:pPr eaLnBrk="1" hangingPunct="1">
              <a:spcBef>
                <a:spcPct val="25000"/>
              </a:spcBef>
              <a:buFont typeface="Wingdings" pitchFamily="2" charset="2"/>
              <a:buChar char="§"/>
            </a:pPr>
            <a:endParaRPr lang="en-US" sz="2800" b="0" smtClean="0"/>
          </a:p>
          <a:p>
            <a:pPr eaLnBrk="1" hangingPunct="1">
              <a:spcBef>
                <a:spcPct val="25000"/>
              </a:spcBef>
              <a:buFont typeface="Wingdings" pitchFamily="2" charset="2"/>
              <a:buNone/>
            </a:pPr>
            <a:endParaRPr lang="en-US" sz="2800" b="0" smtClean="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1371600" y="457200"/>
            <a:ext cx="7772400" cy="1143000"/>
          </a:xfrm>
        </p:spPr>
        <p:txBody>
          <a:bodyPr/>
          <a:lstStyle/>
          <a:p>
            <a:pPr eaLnBrk="1" hangingPunct="1">
              <a:defRPr/>
            </a:pPr>
            <a:r>
              <a:rPr lang="en-US" sz="3900" b="1" smtClean="0">
                <a:solidFill>
                  <a:schemeClr val="tx1"/>
                </a:solidFill>
                <a:effectLst>
                  <a:outerShdw blurRad="38100" dist="38100" dir="2700000" algn="tl">
                    <a:srgbClr val="000000"/>
                  </a:outerShdw>
                </a:effectLst>
              </a:rPr>
              <a:t>Physician Impairment</a:t>
            </a:r>
          </a:p>
        </p:txBody>
      </p:sp>
      <p:sp>
        <p:nvSpPr>
          <p:cNvPr id="3075" name="Rectangle 3"/>
          <p:cNvSpPr>
            <a:spLocks noGrp="1" noChangeArrowheads="1"/>
          </p:cNvSpPr>
          <p:nvPr>
            <p:ph type="body" idx="4294967295"/>
          </p:nvPr>
        </p:nvSpPr>
        <p:spPr>
          <a:xfrm>
            <a:off x="1371600" y="2209800"/>
            <a:ext cx="7772400" cy="3886200"/>
          </a:xfrm>
        </p:spPr>
        <p:txBody>
          <a:bodyPr/>
          <a:lstStyle/>
          <a:p>
            <a:pPr marL="0" indent="0" eaLnBrk="1" hangingPunct="1">
              <a:lnSpc>
                <a:spcPct val="90000"/>
              </a:lnSpc>
              <a:spcBef>
                <a:spcPct val="25000"/>
              </a:spcBef>
              <a:buFont typeface="Wingdings" pitchFamily="2" charset="2"/>
              <a:buNone/>
              <a:tabLst>
                <a:tab pos="346075" algn="l"/>
              </a:tabLst>
              <a:defRPr/>
            </a:pPr>
            <a:r>
              <a:rPr lang="en-US" sz="3400" b="0" smtClean="0">
                <a:effectLst>
                  <a:outerShdw blurRad="38100" dist="38100" dir="2700000" algn="tl">
                    <a:srgbClr val="000000"/>
                  </a:outerShdw>
                </a:effectLst>
                <a:latin typeface="Arial" pitchFamily="34" charset="0"/>
              </a:rPr>
              <a:t>Refers to situations in which physicians are unable to perform their professional responsibilities adequately because of a variety of health problems:</a:t>
            </a:r>
          </a:p>
          <a:p>
            <a:pPr marL="0" indent="0" eaLnBrk="1" hangingPunct="1">
              <a:lnSpc>
                <a:spcPct val="90000"/>
              </a:lnSpc>
              <a:spcBef>
                <a:spcPct val="25000"/>
              </a:spcBef>
              <a:buFont typeface="Wingdings" pitchFamily="2" charset="2"/>
              <a:buChar char="§"/>
              <a:tabLst>
                <a:tab pos="346075" algn="l"/>
              </a:tabLst>
              <a:defRPr/>
            </a:pPr>
            <a:r>
              <a:rPr lang="en-US" sz="3400" b="0" smtClean="0">
                <a:effectLst>
                  <a:outerShdw blurRad="38100" dist="38100" dir="2700000" algn="tl">
                    <a:srgbClr val="000000"/>
                  </a:outerShdw>
                </a:effectLst>
                <a:latin typeface="Arial" pitchFamily="34" charset="0"/>
              </a:rPr>
              <a:t>	Medical disease</a:t>
            </a:r>
          </a:p>
          <a:p>
            <a:pPr marL="0" indent="0" eaLnBrk="1" hangingPunct="1">
              <a:lnSpc>
                <a:spcPct val="90000"/>
              </a:lnSpc>
              <a:spcBef>
                <a:spcPct val="25000"/>
              </a:spcBef>
              <a:buFont typeface="Wingdings" pitchFamily="2" charset="2"/>
              <a:buChar char="§"/>
              <a:tabLst>
                <a:tab pos="346075" algn="l"/>
              </a:tabLst>
              <a:defRPr/>
            </a:pPr>
            <a:r>
              <a:rPr lang="en-US" sz="3400" b="0" smtClean="0">
                <a:effectLst>
                  <a:outerShdw blurRad="38100" dist="38100" dir="2700000" algn="tl">
                    <a:srgbClr val="000000"/>
                  </a:outerShdw>
                </a:effectLst>
                <a:latin typeface="Arial" pitchFamily="34" charset="0"/>
              </a:rPr>
              <a:t>	Mental Illness</a:t>
            </a:r>
          </a:p>
          <a:p>
            <a:pPr marL="0" indent="0" eaLnBrk="1" hangingPunct="1">
              <a:lnSpc>
                <a:spcPct val="90000"/>
              </a:lnSpc>
              <a:spcBef>
                <a:spcPct val="25000"/>
              </a:spcBef>
              <a:buFont typeface="Wingdings" pitchFamily="2" charset="2"/>
              <a:buChar char="§"/>
              <a:tabLst>
                <a:tab pos="346075" algn="l"/>
              </a:tabLst>
              <a:defRPr/>
            </a:pPr>
            <a:r>
              <a:rPr lang="en-US" sz="3400" b="0" smtClean="0">
                <a:effectLst>
                  <a:outerShdw blurRad="38100" dist="38100" dir="2700000" algn="tl">
                    <a:srgbClr val="000000"/>
                  </a:outerShdw>
                </a:effectLst>
                <a:latin typeface="Arial" pitchFamily="34" charset="0"/>
              </a:rPr>
              <a:t>	Substance abuse</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a:xfrm>
            <a:off x="685800" y="1447800"/>
            <a:ext cx="7696200" cy="685800"/>
          </a:xfrm>
        </p:spPr>
        <p:txBody>
          <a:bodyPr/>
          <a:lstStyle/>
          <a:p>
            <a:pPr>
              <a:defRPr/>
            </a:pPr>
            <a:r>
              <a:rPr lang="en-US" b="1" dirty="0" smtClean="0">
                <a:solidFill>
                  <a:schemeClr val="tx1"/>
                </a:solidFill>
                <a:effectLst>
                  <a:outerShdw blurRad="38100" dist="38100" dir="2700000" algn="tl">
                    <a:srgbClr val="000000"/>
                  </a:outerShdw>
                </a:effectLst>
              </a:rPr>
              <a:t>Re-Entry to Practice: Role of Physician Health Programs</a:t>
            </a:r>
          </a:p>
        </p:txBody>
      </p:sp>
      <p:sp>
        <p:nvSpPr>
          <p:cNvPr id="43011" name="Rectangle 3"/>
          <p:cNvSpPr>
            <a:spLocks noGrp="1" noChangeArrowheads="1"/>
          </p:cNvSpPr>
          <p:nvPr>
            <p:ph type="body" idx="1"/>
          </p:nvPr>
        </p:nvSpPr>
        <p:spPr>
          <a:xfrm>
            <a:off x="0" y="3276600"/>
            <a:ext cx="9144000" cy="2362200"/>
          </a:xfrm>
        </p:spPr>
        <p:txBody>
          <a:bodyPr/>
          <a:lstStyle/>
          <a:p>
            <a:pPr eaLnBrk="1" hangingPunct="1">
              <a:spcBef>
                <a:spcPct val="25000"/>
              </a:spcBef>
              <a:buFont typeface="Wingdings" pitchFamily="2" charset="2"/>
              <a:buChar char="§"/>
            </a:pPr>
            <a:r>
              <a:rPr lang="en-US" sz="2800" b="0" smtClean="0"/>
              <a:t>Initial rehabilitation process complete</a:t>
            </a:r>
          </a:p>
          <a:p>
            <a:pPr eaLnBrk="1" hangingPunct="1">
              <a:spcBef>
                <a:spcPct val="25000"/>
              </a:spcBef>
              <a:buFont typeface="Wingdings" pitchFamily="2" charset="2"/>
              <a:buChar char="§"/>
            </a:pPr>
            <a:r>
              <a:rPr lang="en-US" sz="2800" b="0" smtClean="0"/>
              <a:t>Participation in continuing treatment</a:t>
            </a:r>
          </a:p>
          <a:p>
            <a:pPr eaLnBrk="1" hangingPunct="1">
              <a:spcBef>
                <a:spcPct val="25000"/>
              </a:spcBef>
              <a:buFont typeface="Wingdings" pitchFamily="2" charset="2"/>
              <a:buChar char="§"/>
            </a:pPr>
            <a:r>
              <a:rPr lang="en-US" sz="2800" b="0" smtClean="0"/>
              <a:t>Abstinence has been initiated and maintained for a period of time</a:t>
            </a:r>
          </a:p>
          <a:p>
            <a:pPr eaLnBrk="1" hangingPunct="1">
              <a:spcBef>
                <a:spcPct val="25000"/>
              </a:spcBef>
              <a:buFont typeface="Wingdings" pitchFamily="2" charset="2"/>
              <a:buChar char="§"/>
            </a:pPr>
            <a:endParaRPr lang="en-US" sz="2800" b="0" smtClean="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1295400" y="609600"/>
            <a:ext cx="7696200" cy="685800"/>
          </a:xfrm>
          <a:prstGeom prst="rect">
            <a:avLst/>
          </a:prstGeom>
          <a:noFill/>
          <a:ln w="9525">
            <a:noFill/>
            <a:miter lim="800000"/>
            <a:headEnd/>
            <a:tailEnd/>
          </a:ln>
        </p:spPr>
        <p:txBody>
          <a:bodyPr anchor="ctr"/>
          <a:lstStyle/>
          <a:p>
            <a:r>
              <a:rPr lang="en-US" sz="3600">
                <a:latin typeface="Arial Black" pitchFamily="34" charset="0"/>
              </a:rPr>
              <a:t>Relapse Risks</a:t>
            </a:r>
          </a:p>
        </p:txBody>
      </p:sp>
      <p:sp>
        <p:nvSpPr>
          <p:cNvPr id="44035" name="Rectangle 3"/>
          <p:cNvSpPr>
            <a:spLocks noChangeArrowheads="1"/>
          </p:cNvSpPr>
          <p:nvPr/>
        </p:nvSpPr>
        <p:spPr bwMode="auto">
          <a:xfrm>
            <a:off x="1066800" y="1219200"/>
            <a:ext cx="8077200" cy="5638800"/>
          </a:xfrm>
          <a:prstGeom prst="rect">
            <a:avLst/>
          </a:prstGeom>
          <a:noFill/>
          <a:ln w="9525">
            <a:noFill/>
            <a:miter lim="800000"/>
            <a:headEnd/>
            <a:tailEnd/>
          </a:ln>
        </p:spPr>
        <p:txBody>
          <a:bodyPr/>
          <a:lstStyle/>
          <a:p>
            <a:pPr marL="342900" indent="-342900">
              <a:spcBef>
                <a:spcPct val="20000"/>
              </a:spcBef>
              <a:buFontTx/>
              <a:buChar char="•"/>
            </a:pPr>
            <a:endParaRPr lang="en-US" sz="3200" b="1"/>
          </a:p>
          <a:p>
            <a:pPr marL="342900" indent="-342900">
              <a:spcBef>
                <a:spcPct val="20000"/>
              </a:spcBef>
              <a:buFontTx/>
              <a:buChar char="•"/>
            </a:pPr>
            <a:r>
              <a:rPr lang="en-US" sz="3200"/>
              <a:t>Major opioid (e.g.: injectable drugs such as dilaudid, fentanyl) use +</a:t>
            </a:r>
          </a:p>
          <a:p>
            <a:pPr marL="742950" lvl="1" indent="-285750">
              <a:spcBef>
                <a:spcPct val="20000"/>
              </a:spcBef>
              <a:buFontTx/>
              <a:buChar char="–"/>
            </a:pPr>
            <a:r>
              <a:rPr lang="en-US" sz="2800"/>
              <a:t>Co-occurring mental disorder </a:t>
            </a:r>
          </a:p>
          <a:p>
            <a:pPr marL="1143000" lvl="2" indent="-228600">
              <a:spcBef>
                <a:spcPct val="20000"/>
              </a:spcBef>
              <a:buFontTx/>
              <a:buChar char="•"/>
            </a:pPr>
            <a:r>
              <a:rPr lang="en-US" sz="2400"/>
              <a:t>(Risk Ratio: 5.79)</a:t>
            </a:r>
          </a:p>
          <a:p>
            <a:pPr marL="742950" lvl="1" indent="-285750">
              <a:spcBef>
                <a:spcPct val="20000"/>
              </a:spcBef>
              <a:buFontTx/>
              <a:buChar char="–"/>
            </a:pPr>
            <a:r>
              <a:rPr lang="en-US" sz="2800"/>
              <a:t>Family history of substance use disorder 	</a:t>
            </a:r>
            <a:r>
              <a:rPr lang="en-US" sz="2400"/>
              <a:t>(Risk ratio: 2.29)</a:t>
            </a:r>
          </a:p>
          <a:p>
            <a:pPr marL="742950" lvl="1" indent="-285750">
              <a:spcBef>
                <a:spcPct val="20000"/>
              </a:spcBef>
              <a:buFontTx/>
              <a:buChar char="–"/>
            </a:pPr>
            <a:r>
              <a:rPr lang="en-US" sz="2800"/>
              <a:t>Having all 3 risk factors </a:t>
            </a:r>
          </a:p>
          <a:p>
            <a:pPr marL="1143000" lvl="2" indent="-228600">
              <a:spcBef>
                <a:spcPct val="20000"/>
              </a:spcBef>
              <a:buFontTx/>
              <a:buChar char="•"/>
            </a:pPr>
            <a:r>
              <a:rPr lang="en-US" sz="2000"/>
              <a:t>(Risk Ratio: 13.25)</a:t>
            </a:r>
          </a:p>
        </p:txBody>
      </p:sp>
      <p:sp>
        <p:nvSpPr>
          <p:cNvPr id="44036" name="Text Box 6"/>
          <p:cNvSpPr txBox="1">
            <a:spLocks noChangeArrowheads="1"/>
          </p:cNvSpPr>
          <p:nvPr/>
        </p:nvSpPr>
        <p:spPr bwMode="auto">
          <a:xfrm>
            <a:off x="5241925" y="5751513"/>
            <a:ext cx="2124075" cy="366712"/>
          </a:xfrm>
          <a:prstGeom prst="rect">
            <a:avLst/>
          </a:prstGeom>
          <a:noFill/>
          <a:ln w="9525">
            <a:noFill/>
            <a:miter lim="800000"/>
            <a:headEnd/>
            <a:tailEnd/>
          </a:ln>
        </p:spPr>
        <p:txBody>
          <a:bodyPr wrap="none">
            <a:spAutoFit/>
          </a:bodyPr>
          <a:lstStyle/>
          <a:p>
            <a:r>
              <a:rPr lang="en-US"/>
              <a:t>Domino et al. 2005</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1447800" y="914400"/>
            <a:ext cx="7696200" cy="685800"/>
          </a:xfrm>
          <a:prstGeom prst="rect">
            <a:avLst/>
          </a:prstGeom>
          <a:noFill/>
          <a:ln w="9525">
            <a:noFill/>
            <a:miter lim="800000"/>
            <a:headEnd/>
            <a:tailEnd/>
          </a:ln>
        </p:spPr>
        <p:txBody>
          <a:bodyPr anchor="ctr"/>
          <a:lstStyle/>
          <a:p>
            <a:r>
              <a:rPr lang="en-US" sz="3600">
                <a:latin typeface="Arial Black" pitchFamily="34" charset="0"/>
              </a:rPr>
              <a:t>Medicolegal Issues</a:t>
            </a:r>
          </a:p>
        </p:txBody>
      </p:sp>
      <p:sp>
        <p:nvSpPr>
          <p:cNvPr id="45059" name="Rectangle 3"/>
          <p:cNvSpPr>
            <a:spLocks noChangeArrowheads="1"/>
          </p:cNvSpPr>
          <p:nvPr/>
        </p:nvSpPr>
        <p:spPr bwMode="auto">
          <a:xfrm>
            <a:off x="1143000" y="2133600"/>
            <a:ext cx="7696200" cy="3505200"/>
          </a:xfrm>
          <a:prstGeom prst="rect">
            <a:avLst/>
          </a:prstGeom>
          <a:noFill/>
          <a:ln w="9525">
            <a:noFill/>
            <a:miter lim="800000"/>
            <a:headEnd/>
            <a:tailEnd/>
          </a:ln>
        </p:spPr>
        <p:txBody>
          <a:bodyPr/>
          <a:lstStyle/>
          <a:p>
            <a:pPr marL="342900" indent="-342900">
              <a:lnSpc>
                <a:spcPct val="80000"/>
              </a:lnSpc>
              <a:spcBef>
                <a:spcPct val="20000"/>
              </a:spcBef>
              <a:buFontTx/>
              <a:buChar char="•"/>
            </a:pPr>
            <a:r>
              <a:rPr lang="en-US" sz="2800">
                <a:latin typeface="Arial" pitchFamily="34" charset="0"/>
                <a:cs typeface="Arial" pitchFamily="34" charset="0"/>
              </a:rPr>
              <a:t>Legal aspects of physician impairment handled primarily at state level</a:t>
            </a:r>
          </a:p>
          <a:p>
            <a:pPr marL="342900" indent="-342900">
              <a:lnSpc>
                <a:spcPct val="80000"/>
              </a:lnSpc>
              <a:spcBef>
                <a:spcPct val="20000"/>
              </a:spcBef>
            </a:pPr>
            <a:endParaRPr lang="en-US" sz="2800">
              <a:latin typeface="Arial" pitchFamily="34" charset="0"/>
              <a:cs typeface="Arial" pitchFamily="34" charset="0"/>
            </a:endParaRPr>
          </a:p>
          <a:p>
            <a:pPr marL="342900" indent="-342900">
              <a:lnSpc>
                <a:spcPct val="80000"/>
              </a:lnSpc>
              <a:spcBef>
                <a:spcPct val="20000"/>
              </a:spcBef>
              <a:buFontTx/>
              <a:buChar char="•"/>
            </a:pPr>
            <a:r>
              <a:rPr lang="en-US" sz="2800">
                <a:latin typeface="Arial" pitchFamily="34" charset="0"/>
                <a:cs typeface="Arial" pitchFamily="34" charset="0"/>
              </a:rPr>
              <a:t>State licensing organizations can withdraw a license from a practitioner deemed to be impaired/incompetent</a:t>
            </a:r>
          </a:p>
          <a:p>
            <a:pPr marL="342900" indent="-342900">
              <a:lnSpc>
                <a:spcPct val="80000"/>
              </a:lnSpc>
              <a:spcBef>
                <a:spcPct val="20000"/>
              </a:spcBef>
            </a:pPr>
            <a:endParaRPr lang="en-US" sz="2800">
              <a:latin typeface="Arial" pitchFamily="34" charset="0"/>
              <a:cs typeface="Arial" pitchFamily="34" charset="0"/>
            </a:endParaRPr>
          </a:p>
          <a:p>
            <a:pPr marL="342900" indent="-342900">
              <a:lnSpc>
                <a:spcPct val="80000"/>
              </a:lnSpc>
              <a:spcBef>
                <a:spcPct val="20000"/>
              </a:spcBef>
              <a:buFontTx/>
              <a:buChar char="•"/>
            </a:pPr>
            <a:r>
              <a:rPr lang="en-US" sz="2800">
                <a:latin typeface="Arial" pitchFamily="34" charset="0"/>
                <a:cs typeface="Arial" pitchFamily="34" charset="0"/>
              </a:rPr>
              <a:t>Primary goal of licensing boards is to protect public from unqualified health care practitioners</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295400" y="228600"/>
            <a:ext cx="7696200" cy="685800"/>
          </a:xfrm>
        </p:spPr>
        <p:txBody>
          <a:bodyPr/>
          <a:lstStyle/>
          <a:p>
            <a:r>
              <a:rPr lang="en-US" smtClean="0">
                <a:solidFill>
                  <a:schemeClr val="tx1"/>
                </a:solidFill>
              </a:rPr>
              <a:t>Medicolegal Issues</a:t>
            </a:r>
          </a:p>
        </p:txBody>
      </p:sp>
      <p:sp>
        <p:nvSpPr>
          <p:cNvPr id="46083" name="Rectangle 3"/>
          <p:cNvSpPr>
            <a:spLocks noGrp="1" noChangeArrowheads="1"/>
          </p:cNvSpPr>
          <p:nvPr>
            <p:ph type="body" idx="1"/>
          </p:nvPr>
        </p:nvSpPr>
        <p:spPr>
          <a:xfrm>
            <a:off x="990600" y="1219200"/>
            <a:ext cx="8153400" cy="4419600"/>
          </a:xfrm>
        </p:spPr>
        <p:txBody>
          <a:bodyPr/>
          <a:lstStyle/>
          <a:p>
            <a:pPr>
              <a:lnSpc>
                <a:spcPct val="80000"/>
              </a:lnSpc>
            </a:pPr>
            <a:r>
              <a:rPr lang="en-US" sz="2800" b="0" smtClean="0">
                <a:latin typeface="Arial" pitchFamily="34" charset="0"/>
                <a:cs typeface="Arial" pitchFamily="34" charset="0"/>
              </a:rPr>
              <a:t>History of substance abuse is queried on staff applications and renewals</a:t>
            </a:r>
          </a:p>
          <a:p>
            <a:pPr>
              <a:lnSpc>
                <a:spcPct val="80000"/>
              </a:lnSpc>
              <a:buFontTx/>
              <a:buNone/>
            </a:pPr>
            <a:endParaRPr lang="en-US" sz="2800" b="0" smtClean="0">
              <a:latin typeface="Arial" pitchFamily="34" charset="0"/>
              <a:cs typeface="Arial" pitchFamily="34" charset="0"/>
            </a:endParaRPr>
          </a:p>
          <a:p>
            <a:pPr>
              <a:lnSpc>
                <a:spcPct val="80000"/>
              </a:lnSpc>
            </a:pPr>
            <a:r>
              <a:rPr lang="en-US" sz="2800" b="0" smtClean="0">
                <a:latin typeface="Arial" pitchFamily="34" charset="0"/>
                <a:cs typeface="Arial" pitchFamily="34" charset="0"/>
              </a:rPr>
              <a:t>Employer based drug testing increasing; positive test will be followed up with an assessment</a:t>
            </a:r>
          </a:p>
          <a:p>
            <a:pPr>
              <a:lnSpc>
                <a:spcPct val="80000"/>
              </a:lnSpc>
              <a:buFontTx/>
              <a:buNone/>
            </a:pPr>
            <a:endParaRPr lang="en-US" sz="2800" b="0" smtClean="0">
              <a:latin typeface="Arial" pitchFamily="34" charset="0"/>
              <a:cs typeface="Arial" pitchFamily="34" charset="0"/>
            </a:endParaRPr>
          </a:p>
          <a:p>
            <a:pPr>
              <a:lnSpc>
                <a:spcPct val="80000"/>
              </a:lnSpc>
            </a:pPr>
            <a:r>
              <a:rPr lang="en-US" sz="2800" b="0" smtClean="0">
                <a:latin typeface="Arial" pitchFamily="34" charset="0"/>
                <a:cs typeface="Arial" pitchFamily="34" charset="0"/>
              </a:rPr>
              <a:t>For physicians: National Practitioner Data Bank is repository for actions of state licensing boards, hospital medical staff actions. state medical societies and malpractice claims </a:t>
            </a:r>
          </a:p>
          <a:p>
            <a:pPr>
              <a:lnSpc>
                <a:spcPct val="80000"/>
              </a:lnSpc>
              <a:buFontTx/>
              <a:buNone/>
            </a:pPr>
            <a:endParaRPr lang="en-US" sz="2800" b="0" smtClean="0">
              <a:latin typeface="Arial" pitchFamily="34" charset="0"/>
              <a:cs typeface="Arial" pitchFamily="34" charset="0"/>
            </a:endParaRPr>
          </a:p>
          <a:p>
            <a:pPr>
              <a:lnSpc>
                <a:spcPct val="80000"/>
              </a:lnSpc>
            </a:pPr>
            <a:r>
              <a:rPr lang="en-US" sz="2800" b="0" smtClean="0">
                <a:latin typeface="Arial" pitchFamily="34" charset="0"/>
                <a:cs typeface="Arial" pitchFamily="34" charset="0"/>
              </a:rPr>
              <a:t>(voluntary entrance to substance abuse treatment is not reportable)</a:t>
            </a:r>
          </a:p>
          <a:p>
            <a:pPr>
              <a:buFontTx/>
              <a:buNone/>
            </a:pPr>
            <a:endParaRPr lang="en-US" sz="2800" smtClean="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0"/>
            <a:ext cx="8686800" cy="1143000"/>
          </a:xfrm>
        </p:spPr>
        <p:txBody>
          <a:bodyPr/>
          <a:lstStyle/>
          <a:p>
            <a:pPr eaLnBrk="1" hangingPunct="1"/>
            <a:r>
              <a:rPr lang="en-US" sz="2800" smtClean="0">
                <a:solidFill>
                  <a:schemeClr val="tx1"/>
                </a:solidFill>
              </a:rPr>
              <a:t>Are Physician Health Programs Effective?</a:t>
            </a:r>
          </a:p>
        </p:txBody>
      </p:sp>
      <p:sp>
        <p:nvSpPr>
          <p:cNvPr id="47107" name="Rectangle 3"/>
          <p:cNvSpPr txBox="1">
            <a:spLocks noChangeArrowheads="1"/>
          </p:cNvSpPr>
          <p:nvPr/>
        </p:nvSpPr>
        <p:spPr bwMode="auto">
          <a:xfrm>
            <a:off x="0" y="1524000"/>
            <a:ext cx="9144000" cy="5029200"/>
          </a:xfrm>
          <a:prstGeom prst="rect">
            <a:avLst/>
          </a:prstGeom>
          <a:noFill/>
          <a:ln w="9525">
            <a:noFill/>
            <a:miter lim="800000"/>
            <a:headEnd/>
            <a:tailEnd/>
          </a:ln>
        </p:spPr>
        <p:txBody>
          <a:bodyPr/>
          <a:lstStyle/>
          <a:p>
            <a:pPr marL="342900" indent="-342900" eaLnBrk="1" hangingPunct="1">
              <a:lnSpc>
                <a:spcPct val="80000"/>
              </a:lnSpc>
              <a:spcBef>
                <a:spcPct val="20000"/>
              </a:spcBef>
              <a:buFontTx/>
              <a:buChar char="•"/>
            </a:pPr>
            <a:r>
              <a:rPr lang="en-US" altLang="zh-CN" sz="2800">
                <a:ea typeface="SimSun" pitchFamily="2" charset="-122"/>
              </a:rPr>
              <a:t>Physician Health Programs (treatment/monitoring/sanctions) in the U.S. are being evaluated to determine their effectiveness.</a:t>
            </a:r>
          </a:p>
          <a:p>
            <a:pPr marL="342900" indent="-342900" eaLnBrk="1" hangingPunct="1">
              <a:lnSpc>
                <a:spcPct val="80000"/>
              </a:lnSpc>
              <a:spcBef>
                <a:spcPct val="20000"/>
              </a:spcBef>
            </a:pPr>
            <a:r>
              <a:rPr lang="en-US" altLang="zh-CN" sz="2800">
                <a:ea typeface="SimSun" pitchFamily="2" charset="-122"/>
              </a:rPr>
              <a:t>	Physicians with substance use disorders are often referred to such programs. </a:t>
            </a:r>
          </a:p>
          <a:p>
            <a:pPr marL="342900" indent="-342900" eaLnBrk="1" hangingPunct="1">
              <a:lnSpc>
                <a:spcPct val="80000"/>
              </a:lnSpc>
              <a:spcBef>
                <a:spcPct val="20000"/>
              </a:spcBef>
            </a:pPr>
            <a:endParaRPr lang="en-US" altLang="zh-CN" sz="2800">
              <a:ea typeface="SimSun" pitchFamily="2" charset="-122"/>
            </a:endParaRPr>
          </a:p>
          <a:p>
            <a:pPr marL="342900" indent="-342900" eaLnBrk="1" hangingPunct="1">
              <a:lnSpc>
                <a:spcPct val="80000"/>
              </a:lnSpc>
              <a:spcBef>
                <a:spcPct val="20000"/>
              </a:spcBef>
              <a:buFontTx/>
              <a:buChar char="•"/>
            </a:pPr>
            <a:r>
              <a:rPr lang="en-US" altLang="zh-CN" sz="2800">
                <a:ea typeface="SimSun" pitchFamily="2" charset="-122"/>
              </a:rPr>
              <a:t>5-year follow up study (n=804) </a:t>
            </a:r>
            <a:r>
              <a:rPr lang="en-US"/>
              <a:t>McLellan et al. 2008</a:t>
            </a:r>
            <a:endParaRPr lang="en-US" altLang="zh-CN" sz="2800">
              <a:ea typeface="SimSun" pitchFamily="2" charset="-122"/>
            </a:endParaRPr>
          </a:p>
          <a:p>
            <a:pPr marL="342900" indent="-342900" eaLnBrk="1" hangingPunct="1">
              <a:lnSpc>
                <a:spcPct val="80000"/>
              </a:lnSpc>
              <a:spcBef>
                <a:spcPct val="20000"/>
              </a:spcBef>
            </a:pPr>
            <a:endParaRPr lang="en-US" altLang="zh-CN" sz="2800">
              <a:ea typeface="SimSun" pitchFamily="2" charset="-122"/>
            </a:endParaRPr>
          </a:p>
          <a:p>
            <a:pPr marL="342900" indent="-342900" eaLnBrk="1" hangingPunct="1">
              <a:lnSpc>
                <a:spcPct val="80000"/>
              </a:lnSpc>
              <a:spcBef>
                <a:spcPct val="20000"/>
              </a:spcBef>
              <a:buFontTx/>
              <a:buChar char="•"/>
            </a:pPr>
            <a:r>
              <a:rPr lang="en-US" altLang="zh-CN" sz="2800">
                <a:ea typeface="SimSun" pitchFamily="2" charset="-122"/>
              </a:rPr>
              <a:t>19% of impaired physicians failed the monitoring program (usually by relapse early in treatment)  </a:t>
            </a:r>
          </a:p>
          <a:p>
            <a:pPr marL="342900" indent="-342900" eaLnBrk="1" hangingPunct="1">
              <a:lnSpc>
                <a:spcPct val="80000"/>
              </a:lnSpc>
              <a:spcBef>
                <a:spcPct val="20000"/>
              </a:spcBef>
            </a:pPr>
            <a:endParaRPr lang="en-US" altLang="zh-CN" sz="2800">
              <a:ea typeface="SimSun" pitchFamily="2" charset="-122"/>
            </a:endParaRPr>
          </a:p>
          <a:p>
            <a:pPr marL="342900" indent="-342900" eaLnBrk="1" hangingPunct="1">
              <a:lnSpc>
                <a:spcPct val="80000"/>
              </a:lnSpc>
              <a:spcBef>
                <a:spcPct val="20000"/>
              </a:spcBef>
              <a:buFontTx/>
              <a:buChar char="•"/>
            </a:pPr>
            <a:r>
              <a:rPr lang="en-US" altLang="zh-CN" sz="2800">
                <a:ea typeface="SimSun" pitchFamily="2" charset="-122"/>
              </a:rPr>
              <a:t>81% successfully completed treatment and returned to practice under monitoring </a:t>
            </a:r>
          </a:p>
          <a:p>
            <a:pPr marL="342900" indent="-342900" eaLnBrk="1" hangingPunct="1">
              <a:lnSpc>
                <a:spcPct val="80000"/>
              </a:lnSpc>
              <a:spcBef>
                <a:spcPct val="20000"/>
              </a:spcBef>
              <a:buFontTx/>
              <a:buChar char="•"/>
            </a:pPr>
            <a:endParaRPr lang="en-US" sz="280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304800"/>
            <a:ext cx="8686800" cy="685800"/>
          </a:xfrm>
        </p:spPr>
        <p:txBody>
          <a:bodyPr/>
          <a:lstStyle/>
          <a:p>
            <a:r>
              <a:rPr lang="en-US" sz="2800" smtClean="0">
                <a:solidFill>
                  <a:schemeClr val="tx1"/>
                </a:solidFill>
              </a:rPr>
              <a:t>Is Treatment an Effective Means of Resolving Substance Abuse in Physicians?</a:t>
            </a:r>
          </a:p>
        </p:txBody>
      </p:sp>
      <p:sp>
        <p:nvSpPr>
          <p:cNvPr id="48131" name="Rectangle 3"/>
          <p:cNvSpPr>
            <a:spLocks noGrp="1" noChangeArrowheads="1"/>
          </p:cNvSpPr>
          <p:nvPr>
            <p:ph type="body" idx="1"/>
          </p:nvPr>
        </p:nvSpPr>
        <p:spPr>
          <a:xfrm>
            <a:off x="838200" y="1219200"/>
            <a:ext cx="7696200" cy="5638800"/>
          </a:xfrm>
        </p:spPr>
        <p:txBody>
          <a:bodyPr/>
          <a:lstStyle/>
          <a:p>
            <a:pPr>
              <a:lnSpc>
                <a:spcPct val="90000"/>
              </a:lnSpc>
            </a:pPr>
            <a:r>
              <a:rPr lang="en-US" altLang="zh-CN" sz="2800" b="0" smtClean="0">
                <a:ea typeface="SimSun" pitchFamily="2" charset="-122"/>
              </a:rPr>
              <a:t>Alcohol or drug use was detected by urine drug screening in 19% of the remaining physicians over 5 years, 26% had multiple relapses.  Relapsers were removed from practice. </a:t>
            </a:r>
          </a:p>
          <a:p>
            <a:pPr>
              <a:lnSpc>
                <a:spcPct val="90000"/>
              </a:lnSpc>
            </a:pPr>
            <a:r>
              <a:rPr lang="en-US" altLang="zh-CN" sz="2800" b="0" smtClean="0">
                <a:ea typeface="SimSun" pitchFamily="2" charset="-122"/>
              </a:rPr>
              <a:t>At 5 years:</a:t>
            </a:r>
          </a:p>
          <a:p>
            <a:pPr lvl="1">
              <a:lnSpc>
                <a:spcPct val="90000"/>
              </a:lnSpc>
            </a:pPr>
            <a:r>
              <a:rPr lang="en-US" altLang="zh-CN" b="0" smtClean="0">
                <a:ea typeface="SimSun" pitchFamily="2" charset="-122"/>
              </a:rPr>
              <a:t>78.7%  of program participants were working as physicians</a:t>
            </a:r>
          </a:p>
          <a:p>
            <a:pPr lvl="1">
              <a:lnSpc>
                <a:spcPct val="90000"/>
              </a:lnSpc>
            </a:pPr>
            <a:r>
              <a:rPr lang="en-US" altLang="zh-CN" b="0" smtClean="0">
                <a:ea typeface="SimSun" pitchFamily="2" charset="-122"/>
              </a:rPr>
              <a:t>10.8% had their licenses revoked</a:t>
            </a:r>
          </a:p>
          <a:p>
            <a:pPr lvl="1">
              <a:lnSpc>
                <a:spcPct val="90000"/>
              </a:lnSpc>
            </a:pPr>
            <a:r>
              <a:rPr lang="en-US" altLang="zh-CN" b="0" smtClean="0">
                <a:ea typeface="SimSun" pitchFamily="2" charset="-122"/>
              </a:rPr>
              <a:t>3.5% retired</a:t>
            </a:r>
          </a:p>
          <a:p>
            <a:pPr lvl="1">
              <a:lnSpc>
                <a:spcPct val="90000"/>
              </a:lnSpc>
            </a:pPr>
            <a:r>
              <a:rPr lang="en-US" altLang="zh-CN" b="0" smtClean="0">
                <a:ea typeface="SimSun" pitchFamily="2" charset="-122"/>
              </a:rPr>
              <a:t>3.7% died</a:t>
            </a:r>
          </a:p>
          <a:p>
            <a:pPr lvl="1">
              <a:lnSpc>
                <a:spcPct val="90000"/>
              </a:lnSpc>
            </a:pPr>
            <a:r>
              <a:rPr lang="en-US" b="0" smtClean="0"/>
              <a:t>3.2 % unknown</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066800" y="914400"/>
            <a:ext cx="7696200" cy="685800"/>
          </a:xfrm>
        </p:spPr>
        <p:txBody>
          <a:bodyPr/>
          <a:lstStyle/>
          <a:p>
            <a:r>
              <a:rPr lang="en-US" smtClean="0">
                <a:solidFill>
                  <a:schemeClr val="tx1"/>
                </a:solidFill>
              </a:rPr>
              <a:t>How to Get Help</a:t>
            </a:r>
          </a:p>
        </p:txBody>
      </p:sp>
      <p:sp>
        <p:nvSpPr>
          <p:cNvPr id="49155" name="Content Placeholder 2"/>
          <p:cNvSpPr>
            <a:spLocks noGrp="1"/>
          </p:cNvSpPr>
          <p:nvPr>
            <p:ph idx="1"/>
          </p:nvPr>
        </p:nvSpPr>
        <p:spPr>
          <a:xfrm>
            <a:off x="990600" y="1981200"/>
            <a:ext cx="7696200" cy="4191000"/>
          </a:xfrm>
        </p:spPr>
        <p:txBody>
          <a:bodyPr/>
          <a:lstStyle/>
          <a:p>
            <a:r>
              <a:rPr lang="en-US" smtClean="0"/>
              <a:t>Local Wellness Committees</a:t>
            </a:r>
          </a:p>
          <a:p>
            <a:r>
              <a:rPr lang="en-US" smtClean="0"/>
              <a:t>State Medical Societies</a:t>
            </a:r>
          </a:p>
          <a:p>
            <a:r>
              <a:rPr lang="en-US" smtClean="0"/>
              <a:t>State branches of American Medical Association (e.g.: CMA)</a:t>
            </a:r>
          </a:p>
          <a:p>
            <a:r>
              <a:rPr lang="en-US" smtClean="0"/>
              <a:t>Federation of State Physician Health Programs (</a:t>
            </a:r>
            <a:r>
              <a:rPr lang="en-US" smtClean="0">
                <a:hlinkClick r:id="rId2"/>
              </a:rPr>
              <a:t>www.fsphp.org</a:t>
            </a:r>
            <a:r>
              <a:rPr lang="en-US" smtClean="0"/>
              <a:t>) can provide information on programs available by state</a:t>
            </a:r>
          </a:p>
          <a:p>
            <a:pPr>
              <a:buFontTx/>
              <a:buNone/>
            </a:pPr>
            <a:endParaRPr lang="en-US" smtClean="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txBox="1">
            <a:spLocks noChangeArrowheads="1"/>
          </p:cNvSpPr>
          <p:nvPr/>
        </p:nvSpPr>
        <p:spPr bwMode="auto">
          <a:xfrm>
            <a:off x="1219200" y="152400"/>
            <a:ext cx="7696200" cy="685800"/>
          </a:xfrm>
          <a:prstGeom prst="rect">
            <a:avLst/>
          </a:prstGeom>
          <a:noFill/>
          <a:ln w="9525">
            <a:noFill/>
            <a:miter lim="800000"/>
            <a:headEnd/>
            <a:tailEnd/>
          </a:ln>
        </p:spPr>
        <p:txBody>
          <a:bodyPr/>
          <a:lstStyle/>
          <a:p>
            <a:r>
              <a:rPr lang="en-US" sz="3600">
                <a:latin typeface="Arial Black" pitchFamily="34" charset="0"/>
              </a:rPr>
              <a:t>References</a:t>
            </a:r>
          </a:p>
        </p:txBody>
      </p:sp>
      <p:sp>
        <p:nvSpPr>
          <p:cNvPr id="50179" name="Rectangle 3"/>
          <p:cNvSpPr txBox="1">
            <a:spLocks noChangeArrowheads="1"/>
          </p:cNvSpPr>
          <p:nvPr/>
        </p:nvSpPr>
        <p:spPr bwMode="auto">
          <a:xfrm>
            <a:off x="152400" y="1447800"/>
            <a:ext cx="8991600" cy="5410200"/>
          </a:xfrm>
          <a:prstGeom prst="rect">
            <a:avLst/>
          </a:prstGeom>
          <a:noFill/>
          <a:ln w="9525">
            <a:noFill/>
            <a:miter lim="800000"/>
            <a:headEnd/>
            <a:tailEnd/>
          </a:ln>
        </p:spPr>
        <p:txBody>
          <a:bodyPr/>
          <a:lstStyle/>
          <a:p>
            <a:pPr marL="342900" indent="-342900">
              <a:lnSpc>
                <a:spcPct val="80000"/>
              </a:lnSpc>
              <a:spcBef>
                <a:spcPct val="20000"/>
              </a:spcBef>
            </a:pPr>
            <a:r>
              <a:rPr lang="en-US" altLang="zh-CN" sz="2000">
                <a:latin typeface="Arial" pitchFamily="34" charset="0"/>
                <a:ea typeface="SimSun" pitchFamily="2" charset="-122"/>
              </a:rPr>
              <a:t>AMA Council on Mental Health. The sick physician: Impairment by psychiatric disorders, including alcoholism and drug dependence.  </a:t>
            </a:r>
            <a:r>
              <a:rPr lang="en-US" altLang="zh-CN" sz="2000" i="1">
                <a:latin typeface="Arial" pitchFamily="34" charset="0"/>
                <a:ea typeface="SimSun" pitchFamily="2" charset="-122"/>
              </a:rPr>
              <a:t>JAMA</a:t>
            </a:r>
            <a:r>
              <a:rPr lang="en-US" altLang="zh-CN" sz="2000">
                <a:latin typeface="Arial" pitchFamily="34" charset="0"/>
                <a:ea typeface="SimSun" pitchFamily="2" charset="-122"/>
              </a:rPr>
              <a:t> 1973;223:684-687.  </a:t>
            </a:r>
          </a:p>
          <a:p>
            <a:pPr marL="342900" indent="-342900">
              <a:lnSpc>
                <a:spcPct val="80000"/>
              </a:lnSpc>
              <a:spcBef>
                <a:spcPct val="20000"/>
              </a:spcBef>
            </a:pPr>
            <a:r>
              <a:rPr lang="en-US" altLang="zh-CN" sz="2000">
                <a:latin typeface="Arial" pitchFamily="34" charset="0"/>
                <a:ea typeface="SimSun" pitchFamily="2" charset="-122"/>
              </a:rPr>
              <a:t>Alexander BH, Checkoway H, Nagahama SL, Domino K: Cause specific mortality risks of anesthesiologist. Anesthesiology 2000; 93: 922-930.</a:t>
            </a:r>
          </a:p>
          <a:p>
            <a:pPr marL="342900" indent="-342900">
              <a:lnSpc>
                <a:spcPct val="80000"/>
              </a:lnSpc>
              <a:spcBef>
                <a:spcPct val="20000"/>
              </a:spcBef>
            </a:pPr>
            <a:r>
              <a:rPr lang="en-US" altLang="zh-CN" sz="2000">
                <a:latin typeface="Arial" pitchFamily="34" charset="0"/>
                <a:ea typeface="SimSun" pitchFamily="2" charset="-122"/>
              </a:rPr>
              <a:t>Balwin DC, Hughes PH, Conard sE, Storr CL, Sheehan DV: Substance abuse among senior medical students. JAMA 265: 2074-2078, 1991.</a:t>
            </a:r>
          </a:p>
          <a:p>
            <a:pPr marL="342900" indent="-342900">
              <a:lnSpc>
                <a:spcPct val="80000"/>
              </a:lnSpc>
              <a:spcBef>
                <a:spcPct val="20000"/>
              </a:spcBef>
            </a:pPr>
            <a:r>
              <a:rPr lang="en-US" altLang="zh-CN" sz="2000">
                <a:latin typeface="Arial" pitchFamily="34" charset="0"/>
                <a:ea typeface="SimSun" pitchFamily="2" charset="-122"/>
              </a:rPr>
              <a:t>Barth KS, Malcolm RJ. Disulfiram: an old therapeutic with new applications. CNS Neurol Disord Drug Targets 2010;9:5-12</a:t>
            </a:r>
          </a:p>
          <a:p>
            <a:pPr marL="342900" indent="-342900">
              <a:lnSpc>
                <a:spcPct val="80000"/>
              </a:lnSpc>
              <a:spcBef>
                <a:spcPct val="20000"/>
              </a:spcBef>
            </a:pPr>
            <a:r>
              <a:rPr lang="en-US" altLang="zh-CN" sz="2000">
                <a:latin typeface="Arial" pitchFamily="34" charset="0"/>
                <a:ea typeface="SimSun" pitchFamily="2" charset="-122"/>
              </a:rPr>
              <a:t>Booth JV, Grossman D, Moore J: Substance abuse among physicians: a survey of academic anesthesiology programs. Anesth Analg. 2002; 95(4):1024-30 </a:t>
            </a:r>
          </a:p>
          <a:p>
            <a:pPr marL="342900" indent="-342900"/>
            <a:r>
              <a:rPr lang="en-US" altLang="zh-CN" sz="2000">
                <a:latin typeface="Arial" pitchFamily="34" charset="0"/>
                <a:ea typeface="SimSun" pitchFamily="2" charset="-122"/>
              </a:rPr>
              <a:t>Carrington R, Fiellin D, O’Connor PG: Hazardous and Harmful Alcohol    Consumption in Primary Care </a:t>
            </a:r>
            <a:r>
              <a:rPr lang="en-US" altLang="zh-CN" sz="2000" i="1">
                <a:latin typeface="Arial" pitchFamily="34" charset="0"/>
                <a:ea typeface="SimSun" pitchFamily="2" charset="-122"/>
              </a:rPr>
              <a:t>Arch Inter Med.</a:t>
            </a:r>
            <a:r>
              <a:rPr lang="en-US" altLang="zh-CN" sz="2000">
                <a:latin typeface="Arial" pitchFamily="34" charset="0"/>
                <a:ea typeface="SimSun" pitchFamily="2" charset="-122"/>
              </a:rPr>
              <a:t> 1999;159:1681-1689. </a:t>
            </a:r>
          </a:p>
          <a:p>
            <a:pPr marL="342900" indent="-342900">
              <a:lnSpc>
                <a:spcPct val="80000"/>
              </a:lnSpc>
              <a:spcBef>
                <a:spcPct val="20000"/>
              </a:spcBef>
            </a:pPr>
            <a:r>
              <a:rPr lang="en-US" altLang="zh-CN" sz="2000">
                <a:latin typeface="Arial" pitchFamily="34" charset="0"/>
                <a:ea typeface="SimSun" pitchFamily="2" charset="-122"/>
              </a:rPr>
              <a:t>Center C, et al. Confronting depression and suicide in physicians. A consensus statement. JAMA 289: 3161-3166, 2003.</a:t>
            </a:r>
          </a:p>
          <a:p>
            <a:pPr marL="342900" indent="-342900"/>
            <a:endParaRPr lang="en-US" altLang="zh-CN" sz="2000">
              <a:latin typeface="Arial" pitchFamily="34" charset="0"/>
              <a:ea typeface="SimSun" pitchFamily="2" charset="-122"/>
            </a:endParaRP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ChangeArrowheads="1"/>
          </p:cNvSpPr>
          <p:nvPr/>
        </p:nvSpPr>
        <p:spPr bwMode="auto">
          <a:xfrm>
            <a:off x="1447800" y="0"/>
            <a:ext cx="7696200" cy="685800"/>
          </a:xfrm>
          <a:prstGeom prst="rect">
            <a:avLst/>
          </a:prstGeom>
          <a:noFill/>
          <a:ln w="9525">
            <a:noFill/>
            <a:miter lim="800000"/>
            <a:headEnd/>
            <a:tailEnd/>
          </a:ln>
        </p:spPr>
        <p:txBody>
          <a:bodyPr anchor="ctr"/>
          <a:lstStyle/>
          <a:p>
            <a:r>
              <a:rPr lang="en-US" sz="3600">
                <a:latin typeface="Arial Black" pitchFamily="34" charset="0"/>
              </a:rPr>
              <a:t>References</a:t>
            </a:r>
          </a:p>
        </p:txBody>
      </p:sp>
      <p:sp>
        <p:nvSpPr>
          <p:cNvPr id="51203" name="Rectangle 5"/>
          <p:cNvSpPr>
            <a:spLocks noChangeArrowheads="1"/>
          </p:cNvSpPr>
          <p:nvPr/>
        </p:nvSpPr>
        <p:spPr bwMode="auto">
          <a:xfrm>
            <a:off x="533400" y="838200"/>
            <a:ext cx="8610600" cy="5638800"/>
          </a:xfrm>
          <a:prstGeom prst="rect">
            <a:avLst/>
          </a:prstGeom>
          <a:noFill/>
          <a:ln w="9525">
            <a:noFill/>
            <a:miter lim="800000"/>
            <a:headEnd/>
            <a:tailEnd/>
          </a:ln>
        </p:spPr>
        <p:txBody>
          <a:bodyPr/>
          <a:lstStyle/>
          <a:p>
            <a:pPr marL="342900" indent="-342900">
              <a:lnSpc>
                <a:spcPct val="90000"/>
              </a:lnSpc>
              <a:spcBef>
                <a:spcPct val="20000"/>
              </a:spcBef>
              <a:buFontTx/>
              <a:buChar char="•"/>
            </a:pPr>
            <a:r>
              <a:rPr lang="en-US" altLang="zh-CN" sz="2400">
                <a:ea typeface="SimSun" pitchFamily="2" charset="-122"/>
              </a:rPr>
              <a:t>Domino KB, Hornbein TF, Polissar NL, Renner G, Johnson J, Alberti S, Hankes L: Risk factors for relapse in health care professionals with substance use disorders. JAMA 293: 1453-1460, 2005.</a:t>
            </a:r>
          </a:p>
          <a:p>
            <a:pPr marL="342900" indent="-342900">
              <a:lnSpc>
                <a:spcPct val="90000"/>
              </a:lnSpc>
              <a:spcBef>
                <a:spcPct val="20000"/>
              </a:spcBef>
              <a:buFontTx/>
              <a:buChar char="•"/>
            </a:pPr>
            <a:r>
              <a:rPr lang="en-US" altLang="zh-CN" sz="2400">
                <a:ea typeface="SimSun" pitchFamily="2" charset="-122"/>
              </a:rPr>
              <a:t>Ford DE, Mead LA, Chang PP, Cooper-Patrick L, Wang NY, Klag MJ.   Depression is a risk factor for coronary artery disease in men: the precursors study. </a:t>
            </a:r>
            <a:r>
              <a:rPr lang="en-US" altLang="zh-CN" sz="2400" i="1">
                <a:ea typeface="SimSun" pitchFamily="2" charset="-122"/>
              </a:rPr>
              <a:t>Arch Intern Med.</a:t>
            </a:r>
            <a:r>
              <a:rPr lang="en-US" altLang="zh-CN" sz="2400">
                <a:ea typeface="SimSun" pitchFamily="2" charset="-122"/>
              </a:rPr>
              <a:t> 1998;158:1422-1426. </a:t>
            </a:r>
          </a:p>
          <a:p>
            <a:pPr marL="342900" indent="-342900">
              <a:lnSpc>
                <a:spcPct val="90000"/>
              </a:lnSpc>
              <a:spcBef>
                <a:spcPct val="20000"/>
              </a:spcBef>
              <a:buFontTx/>
              <a:buChar char="•"/>
            </a:pPr>
            <a:r>
              <a:rPr lang="en-US" altLang="zh-CN" sz="2400">
                <a:ea typeface="SimSun" pitchFamily="2" charset="-122"/>
              </a:rPr>
              <a:t>Frank E, Dingle AD. Self-reported depression and suicide attempts among US women physicians. </a:t>
            </a:r>
            <a:r>
              <a:rPr lang="en-US" altLang="zh-CN" sz="2400" i="1">
                <a:ea typeface="SimSun" pitchFamily="2" charset="-122"/>
              </a:rPr>
              <a:t>Am J Psychiatry.</a:t>
            </a:r>
            <a:r>
              <a:rPr lang="en-US" altLang="zh-CN" sz="2400">
                <a:ea typeface="SimSun" pitchFamily="2" charset="-122"/>
              </a:rPr>
              <a:t> 1999;156:1887-1894.</a:t>
            </a:r>
          </a:p>
          <a:p>
            <a:pPr marL="342900" indent="-342900">
              <a:lnSpc>
                <a:spcPct val="90000"/>
              </a:lnSpc>
              <a:spcBef>
                <a:spcPct val="20000"/>
              </a:spcBef>
              <a:buFontTx/>
              <a:buChar char="•"/>
            </a:pPr>
            <a:r>
              <a:rPr lang="en-US" sz="2400"/>
              <a:t>Fuller RD, Willford WO, Lee KK, Derman R: Veterans Administration cooperative study of disulfiram in the treatment of alcoholism: study design and methodological considerations. Control Clin Trials. 1984 Sep;5(3):263-73</a:t>
            </a:r>
            <a:endParaRPr lang="en-US" altLang="zh-CN" sz="2400">
              <a:ea typeface="SimSun" pitchFamily="2" charset="-122"/>
            </a:endParaRPr>
          </a:p>
          <a:p>
            <a:pPr marL="342900" indent="-342900">
              <a:lnSpc>
                <a:spcPct val="90000"/>
              </a:lnSpc>
              <a:spcBef>
                <a:spcPct val="20000"/>
              </a:spcBef>
            </a:pPr>
            <a:endParaRPr lang="en-US" sz="2400" b="1"/>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ChangeArrowheads="1"/>
          </p:cNvSpPr>
          <p:nvPr/>
        </p:nvSpPr>
        <p:spPr bwMode="auto">
          <a:xfrm>
            <a:off x="1447800" y="228600"/>
            <a:ext cx="7696200" cy="685800"/>
          </a:xfrm>
          <a:prstGeom prst="rect">
            <a:avLst/>
          </a:prstGeom>
          <a:noFill/>
          <a:ln w="9525">
            <a:noFill/>
            <a:miter lim="800000"/>
            <a:headEnd/>
            <a:tailEnd/>
          </a:ln>
        </p:spPr>
        <p:txBody>
          <a:bodyPr anchor="ctr"/>
          <a:lstStyle/>
          <a:p>
            <a:r>
              <a:rPr lang="en-US" sz="3600">
                <a:latin typeface="Arial Black" pitchFamily="34" charset="0"/>
              </a:rPr>
              <a:t>References</a:t>
            </a:r>
          </a:p>
        </p:txBody>
      </p:sp>
      <p:sp>
        <p:nvSpPr>
          <p:cNvPr id="52227" name="Rectangle 5"/>
          <p:cNvSpPr>
            <a:spLocks noChangeArrowheads="1"/>
          </p:cNvSpPr>
          <p:nvPr/>
        </p:nvSpPr>
        <p:spPr bwMode="auto">
          <a:xfrm>
            <a:off x="762000" y="1371600"/>
            <a:ext cx="8153400" cy="4953000"/>
          </a:xfrm>
          <a:prstGeom prst="rect">
            <a:avLst/>
          </a:prstGeom>
          <a:noFill/>
          <a:ln w="9525">
            <a:noFill/>
            <a:miter lim="800000"/>
            <a:headEnd/>
            <a:tailEnd/>
          </a:ln>
        </p:spPr>
        <p:txBody>
          <a:bodyPr/>
          <a:lstStyle/>
          <a:p>
            <a:pPr marL="342900" indent="-342900">
              <a:lnSpc>
                <a:spcPct val="80000"/>
              </a:lnSpc>
              <a:spcBef>
                <a:spcPct val="20000"/>
              </a:spcBef>
            </a:pPr>
            <a:r>
              <a:rPr lang="en-US" altLang="zh-CN" sz="2000">
                <a:ea typeface="SimSun" pitchFamily="2" charset="-122"/>
              </a:rPr>
              <a:t>Garbutt JC. The state of pharmacotherapy for the treatment of alcohol dependence. J Subst Abuse Treat 2009;36:S15-23; quiz S24-5</a:t>
            </a:r>
          </a:p>
          <a:p>
            <a:pPr marL="342900" indent="-342900">
              <a:lnSpc>
                <a:spcPct val="80000"/>
              </a:lnSpc>
              <a:spcBef>
                <a:spcPct val="20000"/>
              </a:spcBef>
            </a:pPr>
            <a:r>
              <a:rPr lang="en-US" altLang="zh-CN" sz="2000">
                <a:ea typeface="SimSun" pitchFamily="2" charset="-122"/>
              </a:rPr>
              <a:t>Hughes PH, Brandenburg N, Baldwin DC, Storr CL, Williams KM, Anthony JC, Sheehan DV: Prevalence of substance use among US physicians. JAMA 267: 2333-2339, 1992.</a:t>
            </a:r>
          </a:p>
          <a:p>
            <a:pPr marL="342900" indent="-342900">
              <a:lnSpc>
                <a:spcPct val="80000"/>
              </a:lnSpc>
              <a:spcBef>
                <a:spcPct val="20000"/>
              </a:spcBef>
            </a:pPr>
            <a:r>
              <a:rPr lang="en-US" altLang="zh-CN" sz="2000">
                <a:ea typeface="SimSun" pitchFamily="2" charset="-122"/>
              </a:rPr>
              <a:t>Hughes PH, Conard SE, Baldwin DC, Storr CL, Sheehan DV. Resident physician substance use in the United States.  </a:t>
            </a:r>
            <a:r>
              <a:rPr lang="en-US" altLang="zh-CN" sz="2000" i="1">
                <a:ea typeface="SimSun" pitchFamily="2" charset="-122"/>
              </a:rPr>
              <a:t>JAMA</a:t>
            </a:r>
            <a:r>
              <a:rPr lang="en-US" altLang="zh-CN" sz="2000">
                <a:ea typeface="SimSun" pitchFamily="2" charset="-122"/>
              </a:rPr>
              <a:t> 1991;265:2069-2073.</a:t>
            </a:r>
          </a:p>
          <a:p>
            <a:pPr marL="342900" indent="-342900">
              <a:lnSpc>
                <a:spcPct val="80000"/>
              </a:lnSpc>
              <a:spcBef>
                <a:spcPct val="20000"/>
              </a:spcBef>
            </a:pPr>
            <a:r>
              <a:rPr lang="en-US" altLang="zh-CN" sz="2000">
                <a:ea typeface="SimSun" pitchFamily="2" charset="-122"/>
              </a:rPr>
              <a:t>Lutsky I, Abram SE, Jacobson GR, Hopwood M, Kampine JP. Substance abuse by anesthesiology residents.  </a:t>
            </a:r>
            <a:r>
              <a:rPr lang="en-US" altLang="zh-CN" sz="2000" i="1">
                <a:ea typeface="SimSun" pitchFamily="2" charset="-122"/>
              </a:rPr>
              <a:t>Acad Med</a:t>
            </a:r>
            <a:r>
              <a:rPr lang="en-US" altLang="zh-CN" sz="2000">
                <a:ea typeface="SimSun" pitchFamily="2" charset="-122"/>
              </a:rPr>
              <a:t> 1991;66:164-166.</a:t>
            </a:r>
          </a:p>
          <a:p>
            <a:pPr marL="342900" indent="-342900">
              <a:lnSpc>
                <a:spcPct val="80000"/>
              </a:lnSpc>
              <a:spcBef>
                <a:spcPct val="20000"/>
              </a:spcBef>
            </a:pPr>
            <a:r>
              <a:rPr lang="en-US" altLang="zh-CN" sz="2000">
                <a:ea typeface="SimSun" pitchFamily="2" charset="-122"/>
              </a:rPr>
              <a:t>McBeth BD, Ankel FK: Don’t ask, don’t tell: Substance use by resident physicians. Acad Emer Med 2008; 13: 893-895.</a:t>
            </a:r>
          </a:p>
          <a:p>
            <a:pPr marL="342900" indent="-342900">
              <a:lnSpc>
                <a:spcPct val="80000"/>
              </a:lnSpc>
              <a:spcBef>
                <a:spcPct val="20000"/>
              </a:spcBef>
            </a:pPr>
            <a:r>
              <a:rPr lang="en-US" altLang="zh-CN" sz="2000">
                <a:ea typeface="SimSun" pitchFamily="2" charset="-122"/>
              </a:rPr>
              <a:t>McNamara RM, Sanders AB, Ling L, Witzke DB,Bangs KA. Substance use and alcohol abuse in emergency medicine training programs, by resident report. Acad Emerg Med. 1994; 1:47–53.</a:t>
            </a:r>
          </a:p>
          <a:p>
            <a:pPr marL="342900" indent="-342900">
              <a:lnSpc>
                <a:spcPct val="80000"/>
              </a:lnSpc>
              <a:spcBef>
                <a:spcPct val="20000"/>
              </a:spcBef>
            </a:pPr>
            <a:r>
              <a:rPr lang="en-US" altLang="zh-CN" b="1">
                <a:ea typeface="SimSun" pitchFamily="2" charset="-122"/>
              </a:rPr>
              <a:t> </a:t>
            </a:r>
            <a:endParaRPr lang="en-US" b="1">
              <a:ea typeface="SimSun" pitchFamily="2" charset="-122"/>
            </a:endParaRP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1371600" y="0"/>
            <a:ext cx="7772400" cy="1143000"/>
          </a:xfrm>
        </p:spPr>
        <p:txBody>
          <a:bodyPr/>
          <a:lstStyle/>
          <a:p>
            <a:pPr eaLnBrk="1" hangingPunct="1">
              <a:defRPr/>
            </a:pPr>
            <a:r>
              <a:rPr lang="en-US" sz="3500" b="1" smtClean="0">
                <a:solidFill>
                  <a:schemeClr val="tx1"/>
                </a:solidFill>
                <a:effectLst>
                  <a:outerShdw blurRad="38100" dist="38100" dir="2700000" algn="tl">
                    <a:srgbClr val="000000"/>
                  </a:outerShdw>
                </a:effectLst>
              </a:rPr>
              <a:t>Substance Use Disorders</a:t>
            </a:r>
          </a:p>
        </p:txBody>
      </p:sp>
      <p:sp>
        <p:nvSpPr>
          <p:cNvPr id="5123" name="Rectangle 3"/>
          <p:cNvSpPr>
            <a:spLocks noGrp="1" noChangeArrowheads="1"/>
          </p:cNvSpPr>
          <p:nvPr>
            <p:ph type="body" idx="4294967295"/>
          </p:nvPr>
        </p:nvSpPr>
        <p:spPr>
          <a:xfrm>
            <a:off x="1371600" y="1371600"/>
            <a:ext cx="7772400" cy="5486400"/>
          </a:xfrm>
        </p:spPr>
        <p:txBody>
          <a:bodyPr/>
          <a:lstStyle/>
          <a:p>
            <a:pPr marL="346075" indent="-346075" eaLnBrk="1" hangingPunct="1">
              <a:spcBef>
                <a:spcPct val="25000"/>
              </a:spcBef>
              <a:buFont typeface="Wingdings" pitchFamily="2" charset="2"/>
              <a:buChar char="§"/>
              <a:defRPr/>
            </a:pPr>
            <a:r>
              <a:rPr lang="en-US" sz="3000" b="0" smtClean="0">
                <a:effectLst>
                  <a:outerShdw blurRad="38100" dist="38100" dir="2700000" algn="tl">
                    <a:srgbClr val="000000"/>
                  </a:outerShdw>
                </a:effectLst>
                <a:latin typeface="Arial" pitchFamily="34" charset="0"/>
              </a:rPr>
              <a:t>Principal cause of physician impairment</a:t>
            </a:r>
          </a:p>
          <a:p>
            <a:pPr marL="346075" indent="-346075" eaLnBrk="1" hangingPunct="1">
              <a:spcBef>
                <a:spcPct val="25000"/>
              </a:spcBef>
              <a:buFont typeface="Wingdings" pitchFamily="2" charset="2"/>
              <a:buChar char="§"/>
              <a:defRPr/>
            </a:pPr>
            <a:r>
              <a:rPr lang="en-US" sz="3000" b="0" smtClean="0">
                <a:effectLst>
                  <a:outerShdw blurRad="38100" dist="38100" dir="2700000" algn="tl">
                    <a:srgbClr val="000000"/>
                  </a:outerShdw>
                </a:effectLst>
                <a:latin typeface="Arial" pitchFamily="34" charset="0"/>
              </a:rPr>
              <a:t>Characteristics of addiction: </a:t>
            </a:r>
          </a:p>
          <a:p>
            <a:pPr marL="914400" lvl="1" indent="-454025" eaLnBrk="1" hangingPunct="1">
              <a:spcBef>
                <a:spcPct val="0"/>
              </a:spcBef>
              <a:buClr>
                <a:schemeClr val="folHlink"/>
              </a:buClr>
              <a:buFont typeface="Perpetua" pitchFamily="18" charset="0"/>
              <a:buChar char="−"/>
              <a:defRPr/>
            </a:pPr>
            <a:r>
              <a:rPr lang="en-US" sz="2500" b="0" smtClean="0">
                <a:solidFill>
                  <a:schemeClr val="folHlink"/>
                </a:solidFill>
                <a:effectLst>
                  <a:outerShdw blurRad="38100" dist="38100" dir="2700000" algn="tl">
                    <a:srgbClr val="000000"/>
                  </a:outerShdw>
                </a:effectLst>
                <a:latin typeface="Arial" pitchFamily="34" charset="0"/>
              </a:rPr>
              <a:t>Behavioral dysfunction</a:t>
            </a:r>
          </a:p>
          <a:p>
            <a:pPr marL="914400" lvl="1" indent="-454025" eaLnBrk="1" hangingPunct="1">
              <a:spcBef>
                <a:spcPct val="0"/>
              </a:spcBef>
              <a:buClr>
                <a:schemeClr val="folHlink"/>
              </a:buClr>
              <a:buFont typeface="Perpetua" pitchFamily="18" charset="0"/>
              <a:buChar char="−"/>
              <a:defRPr/>
            </a:pPr>
            <a:r>
              <a:rPr lang="en-US" sz="2500" b="0" smtClean="0">
                <a:solidFill>
                  <a:schemeClr val="folHlink"/>
                </a:solidFill>
                <a:effectLst>
                  <a:outerShdw blurRad="38100" dist="38100" dir="2700000" algn="tl">
                    <a:srgbClr val="000000"/>
                  </a:outerShdw>
                </a:effectLst>
                <a:latin typeface="Arial" pitchFamily="34" charset="0"/>
              </a:rPr>
              <a:t>Medical complications</a:t>
            </a:r>
          </a:p>
          <a:p>
            <a:pPr marL="914400" lvl="1" indent="-454025" eaLnBrk="1" hangingPunct="1">
              <a:spcBef>
                <a:spcPct val="0"/>
              </a:spcBef>
              <a:buClr>
                <a:schemeClr val="folHlink"/>
              </a:buClr>
              <a:buFont typeface="Perpetua" pitchFamily="18" charset="0"/>
              <a:buChar char="−"/>
              <a:defRPr/>
            </a:pPr>
            <a:r>
              <a:rPr lang="en-US" sz="2500" b="0" smtClean="0">
                <a:solidFill>
                  <a:schemeClr val="folHlink"/>
                </a:solidFill>
                <a:effectLst>
                  <a:outerShdw blurRad="38100" dist="38100" dir="2700000" algn="tl">
                    <a:srgbClr val="000000"/>
                  </a:outerShdw>
                </a:effectLst>
                <a:latin typeface="Arial" pitchFamily="34" charset="0"/>
              </a:rPr>
              <a:t>Co-occurring mental illness</a:t>
            </a:r>
          </a:p>
          <a:p>
            <a:pPr marL="346075" indent="-346075" eaLnBrk="1" hangingPunct="1">
              <a:spcBef>
                <a:spcPct val="25000"/>
              </a:spcBef>
              <a:buFont typeface="Wingdings" pitchFamily="2" charset="2"/>
              <a:buChar char="§"/>
              <a:defRPr/>
            </a:pPr>
            <a:r>
              <a:rPr lang="en-US" sz="3000" b="0" smtClean="0">
                <a:effectLst>
                  <a:outerShdw blurRad="38100" dist="38100" dir="2700000" algn="tl">
                    <a:srgbClr val="000000"/>
                  </a:outerShdw>
                </a:effectLst>
                <a:latin typeface="Arial" pitchFamily="34" charset="0"/>
              </a:rPr>
              <a:t>Loss of control over substance use, overuse, intoxication, withdrawal:</a:t>
            </a:r>
          </a:p>
          <a:p>
            <a:pPr marL="914400" lvl="1" indent="-454025" eaLnBrk="1" hangingPunct="1">
              <a:spcBef>
                <a:spcPct val="0"/>
              </a:spcBef>
              <a:buClr>
                <a:schemeClr val="folHlink"/>
              </a:buClr>
              <a:buFont typeface="Perpetua" pitchFamily="18" charset="0"/>
              <a:buChar char="−"/>
              <a:defRPr/>
            </a:pPr>
            <a:r>
              <a:rPr lang="en-US" sz="2500" b="0" smtClean="0">
                <a:solidFill>
                  <a:schemeClr val="folHlink"/>
                </a:solidFill>
                <a:effectLst>
                  <a:outerShdw blurRad="38100" dist="38100" dir="2700000" algn="tl">
                    <a:srgbClr val="000000"/>
                  </a:outerShdw>
                </a:effectLst>
                <a:latin typeface="Arial" pitchFamily="34" charset="0"/>
              </a:rPr>
              <a:t>Poor occupational functioning and poor clinical outcomes</a:t>
            </a:r>
          </a:p>
          <a:p>
            <a:pPr marL="914400" lvl="1" indent="-454025" eaLnBrk="1" hangingPunct="1">
              <a:spcBef>
                <a:spcPct val="0"/>
              </a:spcBef>
              <a:buClr>
                <a:schemeClr val="folHlink"/>
              </a:buClr>
              <a:buFont typeface="Perpetua" pitchFamily="18" charset="0"/>
              <a:buChar char="−"/>
              <a:defRPr/>
            </a:pPr>
            <a:r>
              <a:rPr lang="en-US" sz="2500" b="0" smtClean="0">
                <a:solidFill>
                  <a:schemeClr val="folHlink"/>
                </a:solidFill>
                <a:effectLst>
                  <a:outerShdw blurRad="38100" dist="38100" dir="2700000" algn="tl">
                    <a:srgbClr val="000000"/>
                  </a:outerShdw>
                </a:effectLst>
                <a:latin typeface="Arial" pitchFamily="34" charset="0"/>
              </a:rPr>
              <a:t>Inability to practice safely</a:t>
            </a:r>
          </a:p>
          <a:p>
            <a:pPr marL="914400" lvl="1" indent="-454025" eaLnBrk="1" hangingPunct="1">
              <a:spcBef>
                <a:spcPct val="0"/>
              </a:spcBef>
              <a:buClr>
                <a:schemeClr val="folHlink"/>
              </a:buClr>
              <a:buFont typeface="Perpetua" pitchFamily="18" charset="0"/>
              <a:buChar char="−"/>
              <a:defRPr/>
            </a:pPr>
            <a:r>
              <a:rPr lang="en-US" sz="2500" b="0" smtClean="0">
                <a:solidFill>
                  <a:schemeClr val="folHlink"/>
                </a:solidFill>
                <a:effectLst>
                  <a:outerShdw blurRad="38100" dist="38100" dir="2700000" algn="tl">
                    <a:srgbClr val="000000"/>
                  </a:outerShdw>
                </a:effectLst>
                <a:latin typeface="Arial" pitchFamily="34" charset="0"/>
              </a:rPr>
              <a:t>Potential harm to patients</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4"/>
          <p:cNvSpPr>
            <a:spLocks noChangeArrowheads="1"/>
          </p:cNvSpPr>
          <p:nvPr/>
        </p:nvSpPr>
        <p:spPr bwMode="auto">
          <a:xfrm>
            <a:off x="762000" y="304800"/>
            <a:ext cx="7696200" cy="685800"/>
          </a:xfrm>
          <a:prstGeom prst="rect">
            <a:avLst/>
          </a:prstGeom>
          <a:noFill/>
          <a:ln w="9525">
            <a:noFill/>
            <a:miter lim="800000"/>
            <a:headEnd/>
            <a:tailEnd/>
          </a:ln>
        </p:spPr>
        <p:txBody>
          <a:bodyPr anchor="ctr"/>
          <a:lstStyle/>
          <a:p>
            <a:r>
              <a:rPr lang="en-US" sz="3600">
                <a:latin typeface="Arial Black" pitchFamily="34" charset="0"/>
              </a:rPr>
              <a:t>References</a:t>
            </a:r>
          </a:p>
        </p:txBody>
      </p:sp>
      <p:sp>
        <p:nvSpPr>
          <p:cNvPr id="53251" name="Rectangle 5"/>
          <p:cNvSpPr>
            <a:spLocks noChangeArrowheads="1"/>
          </p:cNvSpPr>
          <p:nvPr/>
        </p:nvSpPr>
        <p:spPr bwMode="auto">
          <a:xfrm>
            <a:off x="381000" y="1295400"/>
            <a:ext cx="8458200" cy="4953000"/>
          </a:xfrm>
          <a:prstGeom prst="rect">
            <a:avLst/>
          </a:prstGeom>
          <a:noFill/>
          <a:ln w="9525">
            <a:noFill/>
            <a:miter lim="800000"/>
            <a:headEnd/>
            <a:tailEnd/>
          </a:ln>
        </p:spPr>
        <p:txBody>
          <a:bodyPr/>
          <a:lstStyle/>
          <a:p>
            <a:pPr marL="342900" indent="-342900">
              <a:lnSpc>
                <a:spcPct val="80000"/>
              </a:lnSpc>
              <a:spcBef>
                <a:spcPct val="20000"/>
              </a:spcBef>
            </a:pPr>
            <a:r>
              <a:rPr lang="en-US" altLang="zh-CN" sz="2000">
                <a:ea typeface="SimSun" pitchFamily="2" charset="-122"/>
              </a:rPr>
              <a:t>McCance-Katz EF, Kosten TR: Psychopharmacological treatments. In Clinical Textbook of Addictive Disorders (third edition), S. Miller and R. Frances (eds.) Guilford Press, New York, NY, pp. 588-614, 2005.</a:t>
            </a:r>
            <a:r>
              <a:rPr lang="en-US" altLang="zh-CN" sz="2000" b="1">
                <a:ea typeface="SimSun" pitchFamily="2" charset="-122"/>
              </a:rPr>
              <a:t> </a:t>
            </a:r>
            <a:r>
              <a:rPr lang="en-US" altLang="zh-CN" sz="2000">
                <a:ea typeface="SimSun" pitchFamily="2" charset="-122"/>
              </a:rPr>
              <a:t>    </a:t>
            </a:r>
          </a:p>
          <a:p>
            <a:pPr marL="342900" indent="-342900">
              <a:lnSpc>
                <a:spcPct val="80000"/>
              </a:lnSpc>
              <a:spcBef>
                <a:spcPct val="20000"/>
              </a:spcBef>
            </a:pPr>
            <a:r>
              <a:rPr lang="en-US" altLang="zh-CN" sz="2000">
                <a:ea typeface="SimSun" pitchFamily="2" charset="-122"/>
              </a:rPr>
              <a:t>McLellan AT, Skipper GS: Campbell M, Dupont RL: Five year outcomes in a cohort study of physicians treated for substance use disorders in the United States. BMJ 2008 337:a2038.</a:t>
            </a:r>
          </a:p>
          <a:p>
            <a:pPr marL="342900" indent="-342900" eaLnBrk="1" hangingPunct="1">
              <a:lnSpc>
                <a:spcPct val="80000"/>
              </a:lnSpc>
              <a:spcBef>
                <a:spcPct val="20000"/>
              </a:spcBef>
            </a:pPr>
            <a:r>
              <a:rPr lang="en-US" sz="2000"/>
              <a:t>O’Malley SS, Jaffe AJ, Chang G, Schottenfeld RS, Meyer RE, Rounsaville B:  Naltrexone and coping skills therapy for alcohol dependence. Arch Gen Psychiatry 49: 881-887, 1992. </a:t>
            </a:r>
            <a:endParaRPr lang="en-US" altLang="zh-CN" sz="2000">
              <a:ea typeface="SimSun" pitchFamily="2" charset="-122"/>
            </a:endParaRPr>
          </a:p>
          <a:p>
            <a:pPr marL="342900" indent="-342900">
              <a:lnSpc>
                <a:spcPct val="80000"/>
              </a:lnSpc>
              <a:spcBef>
                <a:spcPct val="20000"/>
              </a:spcBef>
            </a:pPr>
            <a:r>
              <a:rPr lang="en-US" altLang="zh-CN" sz="2000">
                <a:ea typeface="SimSun" pitchFamily="2" charset="-122"/>
              </a:rPr>
              <a:t>Papadikis MA, Teherani A, Banach MA, Knettler TR, Rattner SL, Stern DT, Veloski JJ, Hodgson CS: Disciplinary action by medical boards and prior behavior in medical school. N Engl J Med. 2005 Dec 22;353(25):2673-82</a:t>
            </a:r>
            <a:endParaRPr lang="en-US" sz="2000"/>
          </a:p>
          <a:p>
            <a:pPr marL="342900" indent="-342900" eaLnBrk="1" hangingPunct="1">
              <a:lnSpc>
                <a:spcPct val="80000"/>
              </a:lnSpc>
              <a:spcBef>
                <a:spcPct val="20000"/>
              </a:spcBef>
            </a:pPr>
            <a:r>
              <a:rPr lang="en-US" sz="2000"/>
              <a:t>SAMHSA, National Survey on Drug Use and Health, 2009</a:t>
            </a:r>
          </a:p>
          <a:p>
            <a:pPr marL="342900" indent="-342900" eaLnBrk="1" hangingPunct="1">
              <a:lnSpc>
                <a:spcPct val="80000"/>
              </a:lnSpc>
              <a:spcBef>
                <a:spcPct val="20000"/>
              </a:spcBef>
            </a:pPr>
            <a:r>
              <a:rPr lang="en-US" sz="2000"/>
              <a:t>Wischmeyer PE, Johnson BR, Wilson JE, Dingman C, Bachman HM, Roller E, Tran ZV, Henthorn TK: A survey of propofol abuse in anesthesia programs. Anesth Analg. 2007; 105(4):1066-71</a:t>
            </a:r>
            <a:r>
              <a:rPr lang="en-US" sz="2000" b="1"/>
              <a:t> </a:t>
            </a:r>
            <a:endParaRPr lang="en-US" sz="2000"/>
          </a:p>
          <a:p>
            <a:pPr marL="342900" indent="-342900" eaLnBrk="1" hangingPunct="1">
              <a:lnSpc>
                <a:spcPct val="80000"/>
              </a:lnSpc>
              <a:spcBef>
                <a:spcPct val="20000"/>
              </a:spcBef>
            </a:pPr>
            <a:endParaRPr lang="en-US" sz="2000"/>
          </a:p>
          <a:p>
            <a:pPr marL="342900" indent="-342900">
              <a:lnSpc>
                <a:spcPct val="80000"/>
              </a:lnSpc>
              <a:spcBef>
                <a:spcPct val="20000"/>
              </a:spcBef>
            </a:pPr>
            <a:endParaRPr lang="en-US" sz="2000" b="1"/>
          </a:p>
        </p:txBody>
      </p:sp>
      <p:sp>
        <p:nvSpPr>
          <p:cNvPr id="53252" name="Rectangle 6"/>
          <p:cNvSpPr>
            <a:spLocks noChangeArrowheads="1"/>
          </p:cNvSpPr>
          <p:nvPr/>
        </p:nvSpPr>
        <p:spPr bwMode="auto">
          <a:xfrm>
            <a:off x="0" y="0"/>
            <a:ext cx="184150" cy="641350"/>
          </a:xfrm>
          <a:prstGeom prst="rect">
            <a:avLst/>
          </a:prstGeom>
          <a:noFill/>
          <a:ln w="9525">
            <a:noFill/>
            <a:miter lim="800000"/>
            <a:headEnd/>
            <a:tailEnd/>
          </a:ln>
        </p:spPr>
        <p:txBody>
          <a:bodyPr wrap="none" anchor="ctr">
            <a:spAutoFit/>
          </a:bodyPr>
          <a:lstStyle/>
          <a:p>
            <a:endParaRPr lang="en-US"/>
          </a:p>
          <a:p>
            <a:endParaRPr lang="en-US"/>
          </a:p>
        </p:txBody>
      </p:sp>
      <p:sp>
        <p:nvSpPr>
          <p:cNvPr id="53253" name="Rectangle 7"/>
          <p:cNvSpPr>
            <a:spLocks noChangeArrowheads="1"/>
          </p:cNvSpPr>
          <p:nvPr/>
        </p:nvSpPr>
        <p:spPr bwMode="auto">
          <a:xfrm>
            <a:off x="0" y="0"/>
            <a:ext cx="184150" cy="641350"/>
          </a:xfrm>
          <a:prstGeom prst="rect">
            <a:avLst/>
          </a:prstGeom>
          <a:noFill/>
          <a:ln w="9525">
            <a:noFill/>
            <a:miter lim="800000"/>
            <a:headEnd/>
            <a:tailEnd/>
          </a:ln>
        </p:spPr>
        <p:txBody>
          <a:bodyPr wrap="none" anchor="ctr">
            <a:spAutoFit/>
          </a:bodyPr>
          <a:lstStyle/>
          <a:p>
            <a:endParaRPr lang="en-US"/>
          </a:p>
          <a:p>
            <a:endParaRPr lang="en-US"/>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371600" y="0"/>
            <a:ext cx="7772400" cy="1143000"/>
          </a:xfrm>
        </p:spPr>
        <p:txBody>
          <a:bodyPr/>
          <a:lstStyle/>
          <a:p>
            <a:pPr eaLnBrk="1" hangingPunct="1">
              <a:defRPr/>
            </a:pPr>
            <a:r>
              <a:rPr lang="en-US" sz="3900" b="1" smtClean="0">
                <a:solidFill>
                  <a:schemeClr val="tx1"/>
                </a:solidFill>
                <a:effectLst>
                  <a:outerShdw blurRad="38100" dist="38100" dir="2700000" algn="tl">
                    <a:srgbClr val="000000"/>
                  </a:outerShdw>
                </a:effectLst>
              </a:rPr>
              <a:t>Physician Impairment</a:t>
            </a:r>
          </a:p>
        </p:txBody>
      </p:sp>
      <p:sp>
        <p:nvSpPr>
          <p:cNvPr id="4099" name="Rectangle 3"/>
          <p:cNvSpPr>
            <a:spLocks noGrp="1" noChangeArrowheads="1"/>
          </p:cNvSpPr>
          <p:nvPr>
            <p:ph type="body" idx="1"/>
          </p:nvPr>
        </p:nvSpPr>
        <p:spPr>
          <a:xfrm>
            <a:off x="1371600" y="1371600"/>
            <a:ext cx="7772400" cy="5486400"/>
          </a:xfrm>
        </p:spPr>
        <p:txBody>
          <a:bodyPr/>
          <a:lstStyle/>
          <a:p>
            <a:pPr marL="346075" indent="-346075" eaLnBrk="1" hangingPunct="1">
              <a:spcBef>
                <a:spcPct val="25000"/>
              </a:spcBef>
              <a:buFont typeface="Wingdings" pitchFamily="2" charset="2"/>
              <a:buChar char="§"/>
              <a:defRPr/>
            </a:pPr>
            <a:r>
              <a:rPr lang="en-US" sz="3000" b="0" smtClean="0">
                <a:effectLst>
                  <a:outerShdw blurRad="38100" dist="38100" dir="2700000" algn="tl">
                    <a:srgbClr val="000000"/>
                  </a:outerShdw>
                </a:effectLst>
                <a:latin typeface="Arial" charset="0"/>
              </a:rPr>
              <a:t>Not all illness is synonymous with impairment.</a:t>
            </a:r>
          </a:p>
          <a:p>
            <a:pPr marL="346075" indent="-346075" eaLnBrk="1" hangingPunct="1">
              <a:spcBef>
                <a:spcPct val="25000"/>
              </a:spcBef>
              <a:buFont typeface="Wingdings" pitchFamily="2" charset="2"/>
              <a:buChar char="§"/>
              <a:defRPr/>
            </a:pPr>
            <a:r>
              <a:rPr lang="en-US" sz="3000" b="0" smtClean="0">
                <a:effectLst>
                  <a:outerShdw blurRad="38100" dist="38100" dir="2700000" algn="tl">
                    <a:srgbClr val="000000"/>
                  </a:outerShdw>
                </a:effectLst>
                <a:latin typeface="Arial" charset="0"/>
              </a:rPr>
              <a:t>Impairment of work function, tends to be a late stage of illness phenomenon rather than an early sign.</a:t>
            </a:r>
          </a:p>
          <a:p>
            <a:pPr marL="346075" indent="-346075" eaLnBrk="1" hangingPunct="1">
              <a:spcBef>
                <a:spcPct val="25000"/>
              </a:spcBef>
              <a:buFont typeface="Wingdings" pitchFamily="2" charset="2"/>
              <a:buChar char="§"/>
              <a:defRPr/>
            </a:pPr>
            <a:r>
              <a:rPr lang="en-US" sz="3000" b="0" smtClean="0">
                <a:effectLst>
                  <a:outerShdw blurRad="38100" dist="38100" dir="2700000" algn="tl">
                    <a:srgbClr val="000000"/>
                  </a:outerShdw>
                </a:effectLst>
                <a:latin typeface="Arial" charset="0"/>
              </a:rPr>
              <a:t>By the time a physician’s practice is affected usually there have been adverse consequences to the physician’s social life, family life, financial status, and even physical health.</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447800" y="533400"/>
            <a:ext cx="7696200" cy="685800"/>
          </a:xfrm>
        </p:spPr>
        <p:txBody>
          <a:bodyPr/>
          <a:lstStyle/>
          <a:p>
            <a:r>
              <a:rPr lang="en-US" smtClean="0">
                <a:solidFill>
                  <a:schemeClr val="tx1"/>
                </a:solidFill>
              </a:rPr>
              <a:t>Substance Use</a:t>
            </a:r>
          </a:p>
        </p:txBody>
      </p:sp>
      <p:sp>
        <p:nvSpPr>
          <p:cNvPr id="9219" name="Rectangle 3"/>
          <p:cNvSpPr>
            <a:spLocks noGrp="1" noChangeArrowheads="1"/>
          </p:cNvSpPr>
          <p:nvPr>
            <p:ph type="body" idx="1"/>
          </p:nvPr>
        </p:nvSpPr>
        <p:spPr>
          <a:xfrm>
            <a:off x="1295400" y="1600200"/>
            <a:ext cx="7696200" cy="4343400"/>
          </a:xfrm>
        </p:spPr>
        <p:txBody>
          <a:bodyPr/>
          <a:lstStyle/>
          <a:p>
            <a:pPr>
              <a:lnSpc>
                <a:spcPct val="90000"/>
              </a:lnSpc>
              <a:buFontTx/>
              <a:buNone/>
            </a:pPr>
            <a:r>
              <a:rPr lang="en-US" sz="3600" smtClean="0"/>
              <a:t>What are hazardous use levels?</a:t>
            </a:r>
          </a:p>
          <a:p>
            <a:pPr>
              <a:lnSpc>
                <a:spcPct val="90000"/>
              </a:lnSpc>
            </a:pPr>
            <a:r>
              <a:rPr lang="en-US" smtClean="0"/>
              <a:t>Alcohol</a:t>
            </a:r>
          </a:p>
          <a:p>
            <a:pPr>
              <a:lnSpc>
                <a:spcPct val="90000"/>
              </a:lnSpc>
            </a:pPr>
            <a:r>
              <a:rPr lang="en-US" sz="2800" b="0" smtClean="0"/>
              <a:t>&gt;7 drinks per week for women (or &gt; 3 drinks per occasion) and &gt;14 for men (or &gt; 4 drinks per occasion) (NIAAA, 2007). </a:t>
            </a:r>
          </a:p>
          <a:p>
            <a:pPr>
              <a:lnSpc>
                <a:spcPct val="90000"/>
              </a:lnSpc>
            </a:pPr>
            <a:r>
              <a:rPr lang="en-US" sz="2800" b="0" smtClean="0"/>
              <a:t>(One drink equals one 12-ounce bottle of beer or wine cooler, one 5-ounce glass of wine, or 1.5 ounces of 80-proof distilled spirits)</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447800" y="228600"/>
            <a:ext cx="7696200" cy="685800"/>
          </a:xfrm>
        </p:spPr>
        <p:txBody>
          <a:bodyPr/>
          <a:lstStyle/>
          <a:p>
            <a:r>
              <a:rPr lang="en-US" smtClean="0">
                <a:solidFill>
                  <a:schemeClr val="tx1"/>
                </a:solidFill>
              </a:rPr>
              <a:t>Substance Use</a:t>
            </a:r>
          </a:p>
        </p:txBody>
      </p:sp>
      <p:sp>
        <p:nvSpPr>
          <p:cNvPr id="10243" name="Rectangle 3"/>
          <p:cNvSpPr>
            <a:spLocks noGrp="1" noChangeArrowheads="1"/>
          </p:cNvSpPr>
          <p:nvPr>
            <p:ph type="body" idx="1"/>
          </p:nvPr>
        </p:nvSpPr>
        <p:spPr>
          <a:xfrm>
            <a:off x="1447800" y="1143000"/>
            <a:ext cx="7696200" cy="5638800"/>
          </a:xfrm>
        </p:spPr>
        <p:txBody>
          <a:bodyPr/>
          <a:lstStyle/>
          <a:p>
            <a:pPr>
              <a:buFontTx/>
              <a:buNone/>
            </a:pPr>
            <a:r>
              <a:rPr lang="en-US" smtClean="0"/>
              <a:t>What are hazardous use levels?</a:t>
            </a:r>
          </a:p>
          <a:p>
            <a:r>
              <a:rPr lang="en-US" sz="2800" b="0" smtClean="0"/>
              <a:t>Illicit Drugs:</a:t>
            </a:r>
          </a:p>
          <a:p>
            <a:r>
              <a:rPr lang="en-US" sz="2800" b="0" smtClean="0"/>
              <a:t>Marijuana</a:t>
            </a:r>
          </a:p>
          <a:p>
            <a:r>
              <a:rPr lang="en-US" sz="2800" b="0" smtClean="0"/>
              <a:t>Stimulants (cocaine, methamphetamine) MDMA</a:t>
            </a:r>
          </a:p>
          <a:p>
            <a:r>
              <a:rPr lang="en-US" sz="2800" b="0" smtClean="0"/>
              <a:t>Heroin</a:t>
            </a:r>
          </a:p>
          <a:p>
            <a:r>
              <a:rPr lang="en-US" sz="2800" b="0" smtClean="0"/>
              <a:t>Hallucinogens</a:t>
            </a:r>
          </a:p>
          <a:p>
            <a:r>
              <a:rPr lang="en-US" sz="2800" b="0" smtClean="0"/>
              <a:t> there are no established safe levels of use; any use could be hazardous depending on individual genetics, drug composition, environment where drug is used</a:t>
            </a:r>
          </a:p>
          <a:p>
            <a:pPr>
              <a:buFontTx/>
              <a:buNone/>
            </a:pPr>
            <a:endParaRPr lang="en-US" sz="2800" b="0" smtClean="0"/>
          </a:p>
          <a:p>
            <a:endParaRPr lang="en-US" smtClean="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447800" y="152400"/>
            <a:ext cx="7696200" cy="685800"/>
          </a:xfrm>
        </p:spPr>
        <p:txBody>
          <a:bodyPr/>
          <a:lstStyle/>
          <a:p>
            <a:r>
              <a:rPr lang="en-US" smtClean="0">
                <a:solidFill>
                  <a:schemeClr val="tx1"/>
                </a:solidFill>
              </a:rPr>
              <a:t>Substance Use</a:t>
            </a:r>
          </a:p>
        </p:txBody>
      </p:sp>
      <p:sp>
        <p:nvSpPr>
          <p:cNvPr id="11267" name="Rectangle 3"/>
          <p:cNvSpPr>
            <a:spLocks noGrp="1" noChangeArrowheads="1"/>
          </p:cNvSpPr>
          <p:nvPr>
            <p:ph type="body" idx="1"/>
          </p:nvPr>
        </p:nvSpPr>
        <p:spPr>
          <a:xfrm>
            <a:off x="914400" y="1219200"/>
            <a:ext cx="8229600" cy="5638800"/>
          </a:xfrm>
        </p:spPr>
        <p:txBody>
          <a:bodyPr/>
          <a:lstStyle/>
          <a:p>
            <a:r>
              <a:rPr lang="en-US" sz="3600" b="0" smtClean="0"/>
              <a:t>Prescription Medications:</a:t>
            </a:r>
            <a:r>
              <a:rPr lang="en-US" b="0" smtClean="0"/>
              <a:t>  There are no established safe levels of recreational use</a:t>
            </a:r>
          </a:p>
          <a:p>
            <a:r>
              <a:rPr lang="en-US" b="0" smtClean="0"/>
              <a:t>Physicians, like others, should have a doctor patient relationship in order to obtain prescription medications</a:t>
            </a:r>
          </a:p>
          <a:p>
            <a:r>
              <a:rPr lang="en-US" b="0" smtClean="0"/>
              <a:t>	No self-prescribing</a:t>
            </a:r>
          </a:p>
          <a:p>
            <a:r>
              <a:rPr lang="en-US" b="0" smtClean="0"/>
              <a:t>	Don’t ask colleagues to prescribe to 	you and don’t prescribe to 	colleagues/other staff</a:t>
            </a:r>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Whirligig design template">
  <a:themeElements>
    <a:clrScheme name="Whirligig design template 8">
      <a:dk1>
        <a:srgbClr val="666633"/>
      </a:dk1>
      <a:lt1>
        <a:srgbClr val="FCF48C"/>
      </a:lt1>
      <a:dk2>
        <a:srgbClr val="FF9933"/>
      </a:dk2>
      <a:lt2>
        <a:srgbClr val="8A8700"/>
      </a:lt2>
      <a:accent1>
        <a:srgbClr val="339933"/>
      </a:accent1>
      <a:accent2>
        <a:srgbClr val="800000"/>
      </a:accent2>
      <a:accent3>
        <a:srgbClr val="FFCAAD"/>
      </a:accent3>
      <a:accent4>
        <a:srgbClr val="D7D077"/>
      </a:accent4>
      <a:accent5>
        <a:srgbClr val="ADCAAD"/>
      </a:accent5>
      <a:accent6>
        <a:srgbClr val="730000"/>
      </a:accent6>
      <a:hlink>
        <a:srgbClr val="0033CC"/>
      </a:hlink>
      <a:folHlink>
        <a:srgbClr val="FFCC66"/>
      </a:folHlink>
    </a:clrScheme>
    <a:fontScheme name="Whirligig design template">
      <a:majorFont>
        <a:latin typeface="Arial Black"/>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rebuchet MS"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rebuchet MS" pitchFamily="34" charset="0"/>
          </a:defRPr>
        </a:defPPr>
      </a:lstStyle>
    </a:lnDef>
  </a:objectDefaults>
  <a:extraClrSchemeLst>
    <a:extraClrScheme>
      <a:clrScheme name="Whirligig desig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hirligig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rligig desig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hirligig desig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hirligig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hirligig desig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hirligig desig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hirligig design template 8">
        <a:dk1>
          <a:srgbClr val="666633"/>
        </a:dk1>
        <a:lt1>
          <a:srgbClr val="FCF48C"/>
        </a:lt1>
        <a:dk2>
          <a:srgbClr val="FF9933"/>
        </a:dk2>
        <a:lt2>
          <a:srgbClr val="8A8700"/>
        </a:lt2>
        <a:accent1>
          <a:srgbClr val="339933"/>
        </a:accent1>
        <a:accent2>
          <a:srgbClr val="800000"/>
        </a:accent2>
        <a:accent3>
          <a:srgbClr val="FFCAAD"/>
        </a:accent3>
        <a:accent4>
          <a:srgbClr val="D7D077"/>
        </a:accent4>
        <a:accent5>
          <a:srgbClr val="ADCAAD"/>
        </a:accent5>
        <a:accent6>
          <a:srgbClr val="730000"/>
        </a:accent6>
        <a:hlink>
          <a:srgbClr val="0033CC"/>
        </a:hlink>
        <a:folHlink>
          <a:srgbClr val="FFCC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Whirligig design template</Template>
  <TotalTime>1493</TotalTime>
  <Words>2752</Words>
  <Application>Microsoft Macintosh PowerPoint</Application>
  <PresentationFormat>On-screen Show (4:3)</PresentationFormat>
  <Paragraphs>352</Paragraphs>
  <Slides>50</Slides>
  <Notes>16</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Whirligig design template</vt:lpstr>
      <vt:lpstr>  When the Healer Needs Healing: Impairment in Physicians </vt:lpstr>
      <vt:lpstr>Learning Objectives</vt:lpstr>
      <vt:lpstr>PowerPoint Presentation</vt:lpstr>
      <vt:lpstr>Physician Impairment</vt:lpstr>
      <vt:lpstr>Substance Use Disorders</vt:lpstr>
      <vt:lpstr>Physician Impairment</vt:lpstr>
      <vt:lpstr>Substance Use</vt:lpstr>
      <vt:lpstr>Substance Use</vt:lpstr>
      <vt:lpstr>Substance Use</vt:lpstr>
      <vt:lpstr>PowerPoint Presentation</vt:lpstr>
      <vt:lpstr>Prevalence of Disease</vt:lpstr>
      <vt:lpstr>PowerPoint Presentation</vt:lpstr>
      <vt:lpstr>Prevalence in Resident Physicians</vt:lpstr>
      <vt:lpstr>Prevalence in Resident Physicians: Emergency Medicine</vt:lpstr>
      <vt:lpstr>Prevalence in Resident Physicians: Anesthesia</vt:lpstr>
      <vt:lpstr>Prevalence of Impairing Illnesses in Medical Students</vt:lpstr>
      <vt:lpstr>PowerPoint Presentation</vt:lpstr>
      <vt:lpstr>PowerPoint Presentation</vt:lpstr>
      <vt:lpstr>Can Impairment Be Predicted?</vt:lpstr>
      <vt:lpstr>Co-Occurring Mental Illness</vt:lpstr>
      <vt:lpstr>Co-Occurring Mental Illness</vt:lpstr>
      <vt:lpstr>What Prevents Physicians From Getting Help?</vt:lpstr>
      <vt:lpstr>What Prevents Physicians From Getting Help?</vt:lpstr>
      <vt:lpstr>PowerPoint Presentation</vt:lpstr>
      <vt:lpstr>PowerPoint Presentation</vt:lpstr>
      <vt:lpstr>What are Some of the Indicators of Substance Abuse or Addiction?</vt:lpstr>
      <vt:lpstr>What are Some of the Indicators of Substance Abuse or Addiction?</vt:lpstr>
      <vt:lpstr>What is Substance Abuse?</vt:lpstr>
      <vt:lpstr>What is Substance Dependence (Addiction)?</vt:lpstr>
      <vt:lpstr>What is Substance Dependence (Addiction)?</vt:lpstr>
      <vt:lpstr>PowerPoint Presentation</vt:lpstr>
      <vt:lpstr>Assessment</vt:lpstr>
      <vt:lpstr>PowerPoint Presentation</vt:lpstr>
      <vt:lpstr>Treatment</vt:lpstr>
      <vt:lpstr>Treatment</vt:lpstr>
      <vt:lpstr>Pharmacotherapy</vt:lpstr>
      <vt:lpstr>Pharmacotherapy</vt:lpstr>
      <vt:lpstr>Pharmacotherapy</vt:lpstr>
      <vt:lpstr>Re-Entry to Practice: Role of Physician Health Programs</vt:lpstr>
      <vt:lpstr>Re-Entry to Practice: Role of Physician Health Programs</vt:lpstr>
      <vt:lpstr>PowerPoint Presentation</vt:lpstr>
      <vt:lpstr>PowerPoint Presentation</vt:lpstr>
      <vt:lpstr>Medicolegal Issues</vt:lpstr>
      <vt:lpstr>Are Physician Health Programs Effective?</vt:lpstr>
      <vt:lpstr>Is Treatment an Effective Means of Resolving Substance Abuse in Physicians?</vt:lpstr>
      <vt:lpstr>How to Get Help</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Impaired Health Professional:   The Virginia Health Practitioners’ Intervention Program</dc:title>
  <dc:creator>papade</dc:creator>
  <cp:lastModifiedBy>Gail Jara</cp:lastModifiedBy>
  <cp:revision>70</cp:revision>
  <cp:lastPrinted>2007-02-12T14:31:26Z</cp:lastPrinted>
  <dcterms:created xsi:type="dcterms:W3CDTF">2007-02-11T23:23:15Z</dcterms:created>
  <dcterms:modified xsi:type="dcterms:W3CDTF">2013-03-25T01:25:34Z</dcterms:modified>
</cp:coreProperties>
</file>